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1953" r:id="rId2"/>
    <p:sldId id="1961" r:id="rId3"/>
    <p:sldId id="1936" r:id="rId4"/>
    <p:sldId id="2027" r:id="rId5"/>
    <p:sldId id="2028" r:id="rId6"/>
    <p:sldId id="2029" r:id="rId7"/>
    <p:sldId id="2030" r:id="rId8"/>
    <p:sldId id="2026" r:id="rId9"/>
    <p:sldId id="1970" r:id="rId10"/>
    <p:sldId id="2031" r:id="rId11"/>
    <p:sldId id="2032" r:id="rId12"/>
    <p:sldId id="2033" r:id="rId13"/>
    <p:sldId id="2046" r:id="rId14"/>
    <p:sldId id="2047" r:id="rId15"/>
    <p:sldId id="2048" r:id="rId16"/>
    <p:sldId id="2049" r:id="rId17"/>
    <p:sldId id="2050" r:id="rId18"/>
    <p:sldId id="2034" r:id="rId19"/>
    <p:sldId id="2040" r:id="rId20"/>
    <p:sldId id="2035" r:id="rId21"/>
    <p:sldId id="2045" r:id="rId22"/>
    <p:sldId id="2042" r:id="rId23"/>
    <p:sldId id="2052" r:id="rId24"/>
    <p:sldId id="2043" r:id="rId25"/>
    <p:sldId id="2044" r:id="rId26"/>
    <p:sldId id="2041" r:id="rId27"/>
    <p:sldId id="1983" r:id="rId28"/>
    <p:sldId id="1984" r:id="rId29"/>
    <p:sldId id="2019" r:id="rId30"/>
    <p:sldId id="2020" r:id="rId31"/>
    <p:sldId id="2021" r:id="rId32"/>
    <p:sldId id="2022" r:id="rId33"/>
    <p:sldId id="2023" r:id="rId34"/>
    <p:sldId id="2024" r:id="rId35"/>
    <p:sldId id="2025" r:id="rId36"/>
    <p:sldId id="1938" r:id="rId37"/>
    <p:sldId id="1939" r:id="rId38"/>
    <p:sldId id="1940" r:id="rId39"/>
    <p:sldId id="1941" r:id="rId40"/>
    <p:sldId id="1942" r:id="rId41"/>
    <p:sldId id="1943" r:id="rId42"/>
    <p:sldId id="1944" r:id="rId43"/>
    <p:sldId id="1945" r:id="rId44"/>
    <p:sldId id="1946" r:id="rId45"/>
    <p:sldId id="1947" r:id="rId4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4FF"/>
    <a:srgbClr val="9AC9FF"/>
    <a:srgbClr val="FF7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94" autoAdjust="0"/>
    <p:restoredTop sz="96173" autoAdjust="0"/>
  </p:normalViewPr>
  <p:slideViewPr>
    <p:cSldViewPr snapToGrid="0">
      <p:cViewPr>
        <p:scale>
          <a:sx n="100" d="100"/>
          <a:sy n="100" d="100"/>
        </p:scale>
        <p:origin x="-784" y="-80"/>
      </p:cViewPr>
      <p:guideLst>
        <p:guide orient="horz" pos="2160"/>
        <p:guide pos="2880"/>
      </p:guideLst>
    </p:cSldViewPr>
  </p:slideViewPr>
  <p:notesTextViewPr>
    <p:cViewPr>
      <p:scale>
        <a:sx n="100" d="100"/>
        <a:sy n="100" d="100"/>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wmf"/><Relationship Id="rId3"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A8B2071A-2656-BE4A-AE50-8AB31F2B0731}" type="datetimeFigureOut">
              <a:rPr lang="en-US" smtClean="0"/>
              <a:pPr/>
              <a:t>12/7/16</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B4FEDB79-7432-AB42-916B-FA8A2FA31618}" type="slidenum">
              <a:rPr lang="en-US" smtClean="0"/>
              <a:pPr/>
              <a:t>‹#›</a:t>
            </a:fld>
            <a:endParaRPr lang="en-US"/>
          </a:p>
        </p:txBody>
      </p:sp>
    </p:spTree>
    <p:extLst>
      <p:ext uri="{BB962C8B-B14F-4D97-AF65-F5344CB8AC3E}">
        <p14:creationId xmlns:p14="http://schemas.microsoft.com/office/powerpoint/2010/main" val="1962661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atin typeface="Calibri" charset="0"/>
              </a:defRPr>
            </a:lvl1pPr>
          </a:lstStyle>
          <a:p>
            <a:pPr>
              <a:defRPr/>
            </a:pPr>
            <a:fld id="{E3FA7A53-F394-B142-8823-A2052B446116}" type="datetime1">
              <a:rPr lang="en-US"/>
              <a:pPr>
                <a:defRPr/>
              </a:pPr>
              <a:t>12/7/16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charset="0"/>
              </a:defRPr>
            </a:lvl1pPr>
          </a:lstStyle>
          <a:p>
            <a:pPr>
              <a:defRPr/>
            </a:pPr>
            <a:fld id="{A0D52C3D-0485-AE44-A139-285AC9FA31CA}" type="slidenum">
              <a:rPr lang="en-US"/>
              <a:pPr>
                <a:defRPr/>
              </a:pPr>
              <a:t>‹#›</a:t>
            </a:fld>
            <a:endParaRPr lang="en-US"/>
          </a:p>
        </p:txBody>
      </p:sp>
    </p:spTree>
    <p:extLst>
      <p:ext uri="{BB962C8B-B14F-4D97-AF65-F5344CB8AC3E}">
        <p14:creationId xmlns:p14="http://schemas.microsoft.com/office/powerpoint/2010/main" val="272426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this</a:t>
            </a:r>
            <a:r>
              <a:rPr lang="en-US" baseline="0" dirty="0" smtClean="0"/>
              <a:t> class in a way you might not expect a CS class to start: by thinking about a classic puzzle. </a:t>
            </a:r>
            <a:endParaRPr lang="en-US" dirty="0"/>
          </a:p>
        </p:txBody>
      </p:sp>
      <p:sp>
        <p:nvSpPr>
          <p:cNvPr id="4" name="Slide Number Placeholder 3"/>
          <p:cNvSpPr>
            <a:spLocks noGrp="1"/>
          </p:cNvSpPr>
          <p:nvPr>
            <p:ph type="sldNum" sz="quarter" idx="10"/>
          </p:nvPr>
        </p:nvSpPr>
        <p:spPr/>
        <p:txBody>
          <a:bodyPr/>
          <a:lstStyle/>
          <a:p>
            <a:pPr>
              <a:defRPr/>
            </a:pPr>
            <a:fld id="{F2872A7F-C390-42EC-8923-696A8C1D6275}" type="slidenum">
              <a:rPr lang="en-US" smtClean="0"/>
              <a:pPr>
                <a:defRPr/>
              </a:pPr>
              <a:t>1</a:t>
            </a:fld>
            <a:endParaRPr lang="en-US"/>
          </a:p>
        </p:txBody>
      </p:sp>
    </p:spTree>
    <p:extLst>
      <p:ext uri="{BB962C8B-B14F-4D97-AF65-F5344CB8AC3E}">
        <p14:creationId xmlns:p14="http://schemas.microsoft.com/office/powerpoint/2010/main" val="2848137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bwMode="auto">
          <a:noFill/>
          <a:ln>
            <a:miter lim="800000"/>
            <a:headEnd/>
            <a:tailEnd/>
          </a:ln>
        </p:spPr>
        <p:txBody>
          <a:bodyPr/>
          <a:lstStyle/>
          <a:p>
            <a:fld id="{2B657811-E4E0-DE4E-B3DD-7840DDF6C263}" type="slidenum">
              <a:rPr lang="en-US">
                <a:solidFill>
                  <a:srgbClr val="000000"/>
                </a:solidFill>
              </a:rPr>
              <a:pPr/>
              <a:t>41</a:t>
            </a:fld>
            <a:endParaRPr lang="en-US">
              <a:solidFill>
                <a:srgbClr val="000000"/>
              </a:solidFill>
            </a:endParaRPr>
          </a:p>
        </p:txBody>
      </p:sp>
      <p:sp>
        <p:nvSpPr>
          <p:cNvPr id="162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2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1820388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bwMode="auto">
          <a:noFill/>
          <a:ln>
            <a:miter lim="800000"/>
            <a:headEnd/>
            <a:tailEnd/>
          </a:ln>
        </p:spPr>
        <p:txBody>
          <a:bodyPr/>
          <a:lstStyle/>
          <a:p>
            <a:fld id="{E7394C99-8D3A-9240-A9B3-B7A62218D20C}" type="slidenum">
              <a:rPr lang="en-US">
                <a:solidFill>
                  <a:srgbClr val="000000"/>
                </a:solidFill>
              </a:rPr>
              <a:pPr/>
              <a:t>43</a:t>
            </a:fld>
            <a:endParaRPr lang="en-US">
              <a:solidFill>
                <a:srgbClr val="000000"/>
              </a:solidFill>
            </a:endParaRPr>
          </a:p>
        </p:txBody>
      </p:sp>
      <p:sp>
        <p:nvSpPr>
          <p:cNvPr id="165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58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502278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4962" name="Rectangle 2"/>
          <p:cNvSpPr>
            <a:spLocks noGrp="1" noRot="1" noChangeAspect="1" noChangeArrowheads="1" noTextEdit="1"/>
          </p:cNvSpPr>
          <p:nvPr>
            <p:ph type="sldImg"/>
          </p:nvPr>
        </p:nvSpPr>
        <p:spPr>
          <a:ln/>
        </p:spPr>
      </p:sp>
      <p:sp>
        <p:nvSpPr>
          <p:cNvPr id="2984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bwMode="auto">
          <a:noFill/>
          <a:ln>
            <a:miter lim="800000"/>
            <a:headEnd/>
            <a:tailEnd/>
          </a:ln>
        </p:spPr>
        <p:txBody>
          <a:bodyPr/>
          <a:lstStyle/>
          <a:p>
            <a:fld id="{04D59438-A7EC-7C48-B64D-97D73E89EA90}" type="slidenum">
              <a:rPr lang="en-US">
                <a:solidFill>
                  <a:prstClr val="black"/>
                </a:solidFill>
              </a:rPr>
              <a:pPr/>
              <a:t>8</a:t>
            </a:fld>
            <a:endParaRPr lang="en-US">
              <a:solidFill>
                <a:prstClr val="black"/>
              </a:solidFill>
            </a:endParaRPr>
          </a:p>
        </p:txBody>
      </p:sp>
      <p:sp>
        <p:nvSpPr>
          <p:cNvPr id="16896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89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bwMode="auto">
          <a:noFill/>
          <a:ln>
            <a:miter lim="800000"/>
            <a:headEnd/>
            <a:tailEnd/>
          </a:ln>
        </p:spPr>
        <p:txBody>
          <a:bodyPr/>
          <a:lstStyle/>
          <a:p>
            <a:fld id="{AB32C52E-5586-9845-85F6-227527AAE4E1}" type="slidenum">
              <a:rPr lang="en-US">
                <a:solidFill>
                  <a:prstClr val="black"/>
                </a:solidFill>
              </a:rPr>
              <a:pPr/>
              <a:t>10</a:t>
            </a:fld>
            <a:endParaRPr lang="en-US">
              <a:solidFill>
                <a:prstClr val="black"/>
              </a:solidFill>
            </a:endParaRPr>
          </a:p>
        </p:txBody>
      </p:sp>
      <p:sp>
        <p:nvSpPr>
          <p:cNvPr id="1720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203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bwMode="auto">
          <a:noFill/>
          <a:ln>
            <a:miter lim="800000"/>
            <a:headEnd/>
            <a:tailEnd/>
          </a:ln>
        </p:spPr>
        <p:txBody>
          <a:bodyPr/>
          <a:lstStyle/>
          <a:p>
            <a:fld id="{2B657811-E4E0-DE4E-B3DD-7840DDF6C263}" type="slidenum">
              <a:rPr lang="en-US">
                <a:solidFill>
                  <a:srgbClr val="000000"/>
                </a:solidFill>
              </a:rPr>
              <a:pPr/>
              <a:t>29</a:t>
            </a:fld>
            <a:endParaRPr lang="en-US">
              <a:solidFill>
                <a:srgbClr val="000000"/>
              </a:solidFill>
            </a:endParaRPr>
          </a:p>
        </p:txBody>
      </p:sp>
      <p:sp>
        <p:nvSpPr>
          <p:cNvPr id="1628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282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bwMode="auto">
          <a:noFill/>
          <a:ln>
            <a:miter lim="800000"/>
            <a:headEnd/>
            <a:tailEnd/>
          </a:ln>
        </p:spPr>
        <p:txBody>
          <a:bodyPr/>
          <a:lstStyle/>
          <a:p>
            <a:fld id="{E7394C99-8D3A-9240-A9B3-B7A62218D20C}" type="slidenum">
              <a:rPr lang="en-US">
                <a:solidFill>
                  <a:srgbClr val="000000"/>
                </a:solidFill>
              </a:rPr>
              <a:pPr/>
              <a:t>30</a:t>
            </a:fld>
            <a:endParaRPr lang="en-US">
              <a:solidFill>
                <a:srgbClr val="000000"/>
              </a:solidFill>
            </a:endParaRPr>
          </a:p>
        </p:txBody>
      </p:sp>
      <p:sp>
        <p:nvSpPr>
          <p:cNvPr id="1658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58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6FFB1CEE-97F2-F44D-B8D2-5059D4F314D3}" type="slidenum">
              <a:rPr lang="en-US">
                <a:solidFill>
                  <a:prstClr val="black"/>
                </a:solidFill>
              </a:rPr>
              <a:pPr/>
              <a:t>38</a:t>
            </a:fld>
            <a:endParaRPr lang="en-US">
              <a:solidFill>
                <a:prstClr val="black"/>
              </a:solidFill>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F60B0749-A110-C24F-A269-FBC183DBAC98}" type="slidenum">
              <a:rPr lang="en-US">
                <a:solidFill>
                  <a:prstClr val="black"/>
                </a:solidFill>
              </a:rPr>
              <a:pPr/>
              <a:t>39</a:t>
            </a:fld>
            <a:endParaRPr lang="en-US">
              <a:solidFill>
                <a:prstClr val="black"/>
              </a:solidFill>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47584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B1520300-6F39-C94B-9E03-286FBC4E3403}" type="slidenum">
              <a:rPr lang="en-US">
                <a:solidFill>
                  <a:prstClr val="black"/>
                </a:solidFill>
              </a:rPr>
              <a:pPr/>
              <a:t>40</a:t>
            </a:fld>
            <a:endParaRPr lang="en-US">
              <a:solidFill>
                <a:prstClr val="black"/>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87323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8770B5F6-9265-324B-8B45-4886387DFBF9}" type="datetime1">
              <a:rPr lang="en-US"/>
              <a:pPr>
                <a:defRPr/>
              </a:pPr>
              <a:t>12/7/16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B3E18AD-A58C-A647-AE44-3A04748F0402}" type="slidenum">
              <a:rPr lang="en-US"/>
              <a:pPr>
                <a:defRPr/>
              </a:pPr>
              <a:t>‹#›</a:t>
            </a:fld>
            <a:endParaRPr lang="en-US"/>
          </a:p>
        </p:txBody>
      </p:sp>
    </p:spTree>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EEBB0E3-D9DC-E541-B3BD-5B76B8D88771}" type="datetime1">
              <a:rPr lang="en-US"/>
              <a:pPr>
                <a:defRPr/>
              </a:pPr>
              <a:t>12/7/16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7E7F371-3E5E-B242-AA73-0E05CC8FE0C2}" type="slidenum">
              <a:rPr lang="en-US"/>
              <a:pPr>
                <a:defRPr/>
              </a:pPr>
              <a:t>‹#›</a:t>
            </a:fld>
            <a:endParaRPr lang="en-US"/>
          </a:p>
        </p:txBody>
      </p:sp>
    </p:spTree>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BAF1BAB-2522-F84E-8685-5CB6E5D2C2FE}" type="datetime1">
              <a:rPr lang="en-US"/>
              <a:pPr>
                <a:defRPr/>
              </a:pPr>
              <a:t>12/7/16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10E286-DB29-254D-93B5-6AE84D5B8ABD}" type="slidenum">
              <a:rPr lang="en-US"/>
              <a:pPr>
                <a:defRPr/>
              </a:pPr>
              <a:t>‹#›</a:t>
            </a:fld>
            <a:endParaRPr lang="en-US"/>
          </a:p>
        </p:txBody>
      </p:sp>
    </p:spTree>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1845816-33BA-064E-B850-B8B55DCBDDC4}" type="datetimeFigureOut">
              <a:rPr lang="en-US" smtClean="0"/>
              <a:pPr/>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8EF975-A003-8942-9960-A3988C1E142A}" type="slidenum">
              <a:rPr lang="en-US" smtClean="0"/>
              <a:pPr/>
              <a:t>‹#›</a:t>
            </a:fld>
            <a:endParaRPr lang="en-US"/>
          </a:p>
        </p:txBody>
      </p:sp>
      <p:sp>
        <p:nvSpPr>
          <p:cNvPr id="12" name="Text Placeholder 11"/>
          <p:cNvSpPr>
            <a:spLocks noGrp="1"/>
          </p:cNvSpPr>
          <p:nvPr>
            <p:ph type="body" sz="quarter" idx="14"/>
          </p:nvPr>
        </p:nvSpPr>
        <p:spPr>
          <a:xfrm>
            <a:off x="1" y="533400"/>
            <a:ext cx="9143999" cy="914400"/>
          </a:xfrm>
        </p:spPr>
        <p:txBody>
          <a:bodyPr/>
          <a:lstStyle>
            <a:lvl1pPr marL="0" indent="0" algn="ctr">
              <a:buNone/>
              <a:defRPr sz="4400" b="1"/>
            </a:lvl1pPr>
          </a:lstStyle>
          <a:p>
            <a:pPr lvl="0"/>
            <a:r>
              <a:rPr lang="en-US" dirty="0" smtClean="0"/>
              <a:t>Click to edit Master text styles</a:t>
            </a:r>
          </a:p>
        </p:txBody>
      </p:sp>
      <p:sp>
        <p:nvSpPr>
          <p:cNvPr id="3" name="Media Placeholder 2"/>
          <p:cNvSpPr>
            <a:spLocks noGrp="1"/>
          </p:cNvSpPr>
          <p:nvPr>
            <p:ph type="media" sz="quarter" idx="15"/>
          </p:nvPr>
        </p:nvSpPr>
        <p:spPr>
          <a:xfrm>
            <a:off x="2819400" y="2362200"/>
            <a:ext cx="3429000" cy="3886200"/>
          </a:xfrm>
        </p:spPr>
        <p:txBody>
          <a:bodyPr/>
          <a:lstStyle/>
          <a:p>
            <a:endParaRPr lang="en-US"/>
          </a:p>
        </p:txBody>
      </p:sp>
    </p:spTree>
    <p:extLst>
      <p:ext uri="{BB962C8B-B14F-4D97-AF65-F5344CB8AC3E}">
        <p14:creationId xmlns:p14="http://schemas.microsoft.com/office/powerpoint/2010/main" val="357131793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E641FA6-EB30-924E-A8EC-45E475DB38D1}" type="datetime1">
              <a:rPr lang="en-US"/>
              <a:pPr>
                <a:defRPr/>
              </a:pPr>
              <a:t>12/7/16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C5BBBB9-F183-8A4D-B8BB-5CFD49612D99}" type="slidenum">
              <a:rPr lang="en-US"/>
              <a:pPr>
                <a:defRPr/>
              </a:pPr>
              <a:t>‹#›</a:t>
            </a:fld>
            <a:endParaRPr lang="en-US"/>
          </a:p>
        </p:txBody>
      </p:sp>
    </p:spTree>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3757DB2-BBA1-604B-92B1-767962D8D809}" type="datetime1">
              <a:rPr lang="en-US"/>
              <a:pPr>
                <a:defRPr/>
              </a:pPr>
              <a:t>12/7/16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B89CD3-24E2-B242-A371-FC8252F72F0C}" type="slidenum">
              <a:rPr lang="en-US"/>
              <a:pPr>
                <a:defRPr/>
              </a:pPr>
              <a:t>‹#›</a:t>
            </a:fld>
            <a:endParaRPr lang="en-US"/>
          </a:p>
        </p:txBody>
      </p:sp>
    </p:spTree>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25299FE-862D-3743-AC7A-743C802EDE18}" type="datetime1">
              <a:rPr lang="en-US"/>
              <a:pPr>
                <a:defRPr/>
              </a:pPr>
              <a:t>12/7/16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E774938-F83D-4A43-BBED-F512D8AAC89E}" type="slidenum">
              <a:rPr lang="en-US"/>
              <a:pPr>
                <a:defRPr/>
              </a:pPr>
              <a:t>‹#›</a:t>
            </a:fld>
            <a:endParaRPr lang="en-US"/>
          </a:p>
        </p:txBody>
      </p:sp>
    </p:spTree>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83D1B89F-508C-F141-AF8C-BACDDD03AA82}" type="datetime1">
              <a:rPr lang="en-US"/>
              <a:pPr>
                <a:defRPr/>
              </a:pPr>
              <a:t>12/7/16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D43C6FF-D2D4-CE4F-A645-C32C4E4E5FA1}" type="slidenum">
              <a:rPr lang="en-US"/>
              <a:pPr>
                <a:defRPr/>
              </a:pPr>
              <a:t>‹#›</a:t>
            </a:fld>
            <a:endParaRPr lang="en-US"/>
          </a:p>
        </p:txBody>
      </p:sp>
    </p:spTree>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2669D82-F9CF-3646-B562-1A57D4478530}" type="datetime1">
              <a:rPr lang="en-US"/>
              <a:pPr>
                <a:defRPr/>
              </a:pPr>
              <a:t>12/7/16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42D2CC6-E151-A84D-B224-5F33A1BBECCF}" type="slidenum">
              <a:rPr lang="en-US"/>
              <a:pPr>
                <a:defRPr/>
              </a:pPr>
              <a:t>‹#›</a:t>
            </a:fld>
            <a:endParaRPr lang="en-US"/>
          </a:p>
        </p:txBody>
      </p:sp>
    </p:spTree>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82CAD59-6AEB-6E46-98BB-8D0FBFF47E26}" type="datetime1">
              <a:rPr lang="en-US"/>
              <a:pPr>
                <a:defRPr/>
              </a:pPr>
              <a:t>12/7/16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59BD5F4-228F-0146-8360-71BCBF23E7BE}" type="slidenum">
              <a:rPr lang="en-US"/>
              <a:pPr>
                <a:defRPr/>
              </a:pPr>
              <a:t>‹#›</a:t>
            </a:fld>
            <a:endParaRPr lang="en-US"/>
          </a:p>
        </p:txBody>
      </p:sp>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4A95978-75C9-D044-9323-F87580D60856}" type="datetime1">
              <a:rPr lang="en-US"/>
              <a:pPr>
                <a:defRPr/>
              </a:pPr>
              <a:t>12/7/16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331EE5E-4BB6-3241-B7C4-9D6697319D99}" type="slidenum">
              <a:rPr lang="en-US"/>
              <a:pPr>
                <a:defRPr/>
              </a:pPr>
              <a:t>‹#›</a:t>
            </a:fld>
            <a:endParaRPr lang="en-US"/>
          </a:p>
        </p:txBody>
      </p:sp>
    </p:spTree>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3380D25-578C-5447-B68E-A52B077C9FF7}" type="datetime1">
              <a:rPr lang="en-US"/>
              <a:pPr>
                <a:defRPr/>
              </a:pPr>
              <a:t>12/7/16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B687A6D-AF58-FE47-90E9-750F396A44B3}" type="slidenum">
              <a:rPr lang="en-US"/>
              <a:pPr>
                <a:defRPr/>
              </a:pPr>
              <a:t>‹#›</a:t>
            </a:fld>
            <a:endParaRPr lang="en-US"/>
          </a:p>
        </p:txBody>
      </p:sp>
    </p:spTree>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a:defRPr/>
            </a:pPr>
            <a:fld id="{FCD59881-C6D6-A143-AAA2-3B4C94F65091}" type="datetime1">
              <a:rPr lang="en-US"/>
              <a:pPr>
                <a:defRPr/>
              </a:pPr>
              <a:t>12/7/16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D8B43C3F-0DC6-DC47-A357-ACDAEF7B1E7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rgbClr val="0000FF"/>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0000FF"/>
          </a:solidFill>
          <a:latin typeface="Calibri" charset="0"/>
          <a:ea typeface="ＭＳ Ｐゴシック" charset="-128"/>
          <a:cs typeface="ＭＳ Ｐゴシック" charset="-128"/>
        </a:defRPr>
      </a:lvl2pPr>
      <a:lvl3pPr algn="ctr" rtl="0" eaLnBrk="0" fontAlgn="base" hangingPunct="0">
        <a:spcBef>
          <a:spcPct val="0"/>
        </a:spcBef>
        <a:spcAft>
          <a:spcPct val="0"/>
        </a:spcAft>
        <a:defRPr sz="4400">
          <a:solidFill>
            <a:srgbClr val="0000FF"/>
          </a:solidFill>
          <a:latin typeface="Calibri" charset="0"/>
          <a:ea typeface="ＭＳ Ｐゴシック" charset="-128"/>
          <a:cs typeface="ＭＳ Ｐゴシック" charset="-128"/>
        </a:defRPr>
      </a:lvl3pPr>
      <a:lvl4pPr algn="ctr" rtl="0" eaLnBrk="0" fontAlgn="base" hangingPunct="0">
        <a:spcBef>
          <a:spcPct val="0"/>
        </a:spcBef>
        <a:spcAft>
          <a:spcPct val="0"/>
        </a:spcAft>
        <a:defRPr sz="4400">
          <a:solidFill>
            <a:srgbClr val="0000FF"/>
          </a:solidFill>
          <a:latin typeface="Calibri" charset="0"/>
          <a:ea typeface="ＭＳ Ｐゴシック" charset="-128"/>
          <a:cs typeface="ＭＳ Ｐゴシック" charset="-128"/>
        </a:defRPr>
      </a:lvl4pPr>
      <a:lvl5pPr algn="ctr" rtl="0" eaLnBrk="0" fontAlgn="base" hangingPunct="0">
        <a:spcBef>
          <a:spcPct val="0"/>
        </a:spcBef>
        <a:spcAft>
          <a:spcPct val="0"/>
        </a:spcAft>
        <a:defRPr sz="4400">
          <a:solidFill>
            <a:srgbClr val="0000FF"/>
          </a:solidFill>
          <a:latin typeface="Calibri" charset="0"/>
          <a:ea typeface="ＭＳ Ｐゴシック" charset="-128"/>
          <a:cs typeface="ＭＳ Ｐゴシック" charset="-128"/>
        </a:defRPr>
      </a:lvl5pPr>
      <a:lvl6pPr marL="457200" algn="ctr" rtl="0" fontAlgn="base">
        <a:spcBef>
          <a:spcPct val="0"/>
        </a:spcBef>
        <a:spcAft>
          <a:spcPct val="0"/>
        </a:spcAft>
        <a:defRPr sz="4400">
          <a:solidFill>
            <a:schemeClr val="tx1"/>
          </a:solidFill>
          <a:latin typeface="Calibri" charset="0"/>
        </a:defRPr>
      </a:lvl6pPr>
      <a:lvl7pPr marL="914400" algn="ctr" rtl="0" fontAlgn="base">
        <a:spcBef>
          <a:spcPct val="0"/>
        </a:spcBef>
        <a:spcAft>
          <a:spcPct val="0"/>
        </a:spcAft>
        <a:defRPr sz="4400">
          <a:solidFill>
            <a:schemeClr val="tx1"/>
          </a:solidFill>
          <a:latin typeface="Calibri" charset="0"/>
        </a:defRPr>
      </a:lvl7pPr>
      <a:lvl8pPr marL="1371600" algn="ctr" rtl="0" fontAlgn="base">
        <a:spcBef>
          <a:spcPct val="0"/>
        </a:spcBef>
        <a:spcAft>
          <a:spcPct val="0"/>
        </a:spcAft>
        <a:defRPr sz="4400">
          <a:solidFill>
            <a:schemeClr val="tx1"/>
          </a:solidFill>
          <a:latin typeface="Calibri" charset="0"/>
        </a:defRPr>
      </a:lvl8pPr>
      <a:lvl9pPr marL="1828800" algn="ctr" rtl="0" fontAlgn="base">
        <a:spcBef>
          <a:spcPct val="0"/>
        </a:spcBef>
        <a:spcAft>
          <a:spcPct val="0"/>
        </a:spcAft>
        <a:defRPr sz="4400">
          <a:solidFill>
            <a:schemeClr val="tx1"/>
          </a:solidFill>
          <a:latin typeface="Calibri"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Font typeface="Arial" charset="0"/>
        <a:buChar char="–"/>
        <a:defRPr sz="2400" kern="1200">
          <a:solidFill>
            <a:srgbClr val="0000FF"/>
          </a:solidFill>
          <a:latin typeface="+mn-lt"/>
          <a:ea typeface="ＭＳ Ｐゴシック"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image" Target="../media/image1.wmf"/><Relationship Id="rId6" Type="http://schemas.openxmlformats.org/officeDocument/2006/relationships/oleObject" Target="../embeddings/oleObject2.bin"/><Relationship Id="rId7" Type="http://schemas.openxmlformats.org/officeDocument/2006/relationships/image" Target="../media/image2.wmf"/><Relationship Id="rId8" Type="http://schemas.openxmlformats.org/officeDocument/2006/relationships/oleObject" Target="../embeddings/oleObject3.bin"/><Relationship Id="rId9" Type="http://schemas.openxmlformats.org/officeDocument/2006/relationships/image" Target="../media/image3.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9.emf"/></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1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vmlight.joachims.org" TargetMode="Externa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7.jpeg"/><Relationship Id="rId5" Type="http://schemas.openxmlformats.org/officeDocument/2006/relationships/image" Target="../media/image29.jpeg"/><Relationship Id="rId6" Type="http://schemas.openxmlformats.org/officeDocument/2006/relationships/image" Target="../media/image30.jpe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jpeg"/><Relationship Id="rId6"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0" y="2603500"/>
            <a:ext cx="9143999" cy="914400"/>
          </a:xfrm>
        </p:spPr>
        <p:txBody>
          <a:bodyPr>
            <a:normAutofit/>
          </a:bodyPr>
          <a:lstStyle/>
          <a:p>
            <a:r>
              <a:rPr lang="en-US" dirty="0" smtClean="0"/>
              <a:t>Neural networks and SVMs</a:t>
            </a:r>
            <a:endParaRPr lang="en-US" dirty="0"/>
          </a:p>
        </p:txBody>
      </p:sp>
      <p:sp>
        <p:nvSpPr>
          <p:cNvPr id="5" name="Media Placeholder 4"/>
          <p:cNvSpPr>
            <a:spLocks noGrp="1"/>
          </p:cNvSpPr>
          <p:nvPr>
            <p:ph type="media" sz="quarter" idx="15"/>
          </p:nvPr>
        </p:nvSpPr>
        <p:spPr/>
      </p:sp>
    </p:spTree>
    <p:extLst>
      <p:ext uri="{BB962C8B-B14F-4D97-AF65-F5344CB8AC3E}">
        <p14:creationId xmlns:p14="http://schemas.microsoft.com/office/powerpoint/2010/main" val="1541662953"/>
      </p:ext>
    </p:extLst>
  </p:cSld>
  <p:clrMapOvr>
    <a:masterClrMapping/>
  </p:clrMapOvr>
  <mc:AlternateContent xmlns:mc="http://schemas.openxmlformats.org/markup-compatibility/2006" xmlns:p14="http://schemas.microsoft.com/office/powerpoint/2010/main">
    <mc:Choice Requires="p14">
      <p:transition spd="slow" p14:dur="2000" advClick="0" advTm="165047"/>
    </mc:Choice>
    <mc:Fallback xmlns="">
      <p:transition spd="slow" advClick="0" advTm="165047"/>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r>
              <a:rPr lang="en-US"/>
              <a:t>Support vector machines</a:t>
            </a:r>
          </a:p>
        </p:txBody>
      </p:sp>
      <p:sp>
        <p:nvSpPr>
          <p:cNvPr id="6150" name="Rectangle 3"/>
          <p:cNvSpPr>
            <a:spLocks noGrp="1" noChangeArrowheads="1"/>
          </p:cNvSpPr>
          <p:nvPr>
            <p:ph type="body" idx="1"/>
          </p:nvPr>
        </p:nvSpPr>
        <p:spPr/>
        <p:txBody>
          <a:bodyPr/>
          <a:lstStyle/>
          <a:p>
            <a:pPr>
              <a:buFontTx/>
              <a:buChar char="•"/>
            </a:pPr>
            <a:r>
              <a:rPr lang="en-US"/>
              <a:t>Find hyperplane that maximizes the </a:t>
            </a:r>
            <a:r>
              <a:rPr lang="en-US" i="1"/>
              <a:t>margin </a:t>
            </a:r>
            <a:r>
              <a:rPr lang="en-US"/>
              <a:t>between the positive and negative examples</a:t>
            </a:r>
          </a:p>
        </p:txBody>
      </p:sp>
      <p:graphicFrame>
        <p:nvGraphicFramePr>
          <p:cNvPr id="1104900" name="Object 4"/>
          <p:cNvGraphicFramePr>
            <a:graphicFrameLocks noGrp="1" noChangeAspect="1"/>
          </p:cNvGraphicFramePr>
          <p:nvPr>
            <p:ph sz="half" idx="4294967295"/>
          </p:nvPr>
        </p:nvGraphicFramePr>
        <p:xfrm>
          <a:off x="4776788" y="2862263"/>
          <a:ext cx="4367212" cy="854075"/>
        </p:xfrm>
        <a:graphic>
          <a:graphicData uri="http://schemas.openxmlformats.org/presentationml/2006/ole">
            <mc:AlternateContent xmlns:mc="http://schemas.openxmlformats.org/markup-compatibility/2006">
              <mc:Choice xmlns:v="urn:schemas-microsoft-com:vml" Requires="v">
                <p:oleObj spid="_x0000_s5141" name="Equation" r:id="rId4" imgW="2336760" imgH="457200" progId="Equation.3">
                  <p:embed/>
                </p:oleObj>
              </mc:Choice>
              <mc:Fallback>
                <p:oleObj name="Equation" r:id="rId4" imgW="23367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862263"/>
                        <a:ext cx="4367212"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4901" name="Rectangle 5"/>
          <p:cNvSpPr>
            <a:spLocks noChangeArrowheads="1"/>
          </p:cNvSpPr>
          <p:nvPr/>
        </p:nvSpPr>
        <p:spPr bwMode="auto">
          <a:xfrm>
            <a:off x="3657600" y="6275388"/>
            <a:ext cx="960438" cy="396875"/>
          </a:xfrm>
          <a:prstGeom prst="rect">
            <a:avLst/>
          </a:prstGeom>
          <a:noFill/>
          <a:ln w="9525">
            <a:noFill/>
            <a:miter lim="800000"/>
            <a:headEnd/>
            <a:tailEnd/>
          </a:ln>
        </p:spPr>
        <p:txBody>
          <a:bodyPr wrap="none">
            <a:prstTxWarp prst="textNoShape">
              <a:avLst/>
            </a:prstTxWarp>
            <a:spAutoFit/>
          </a:bodyPr>
          <a:lstStyle/>
          <a:p>
            <a:pPr defTabSz="914400" fontAlgn="base">
              <a:spcBef>
                <a:spcPct val="0"/>
              </a:spcBef>
              <a:spcAft>
                <a:spcPct val="0"/>
              </a:spcAft>
            </a:pPr>
            <a:r>
              <a:rPr lang="en-US" sz="2000">
                <a:solidFill>
                  <a:prstClr val="black"/>
                </a:solidFill>
                <a:latin typeface="Calibri" charset="0"/>
                <a:ea typeface="Arial" charset="0"/>
                <a:cs typeface="Arial" charset="0"/>
              </a:rPr>
              <a:t>Margin</a:t>
            </a:r>
          </a:p>
        </p:txBody>
      </p:sp>
      <p:sp>
        <p:nvSpPr>
          <p:cNvPr id="6152" name="Oval 6"/>
          <p:cNvSpPr>
            <a:spLocks noChangeArrowheads="1"/>
          </p:cNvSpPr>
          <p:nvPr/>
        </p:nvSpPr>
        <p:spPr bwMode="auto">
          <a:xfrm>
            <a:off x="658813" y="4419600"/>
            <a:ext cx="125412"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53" name="Oval 7"/>
          <p:cNvSpPr>
            <a:spLocks noChangeArrowheads="1"/>
          </p:cNvSpPr>
          <p:nvPr/>
        </p:nvSpPr>
        <p:spPr bwMode="auto">
          <a:xfrm>
            <a:off x="1227138" y="4481513"/>
            <a:ext cx="127000" cy="122237"/>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54" name="Oval 8"/>
          <p:cNvSpPr>
            <a:spLocks noChangeArrowheads="1"/>
          </p:cNvSpPr>
          <p:nvPr/>
        </p:nvSpPr>
        <p:spPr bwMode="auto">
          <a:xfrm>
            <a:off x="1227138" y="5037138"/>
            <a:ext cx="127000" cy="122237"/>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55" name="Oval 9"/>
          <p:cNvSpPr>
            <a:spLocks noChangeArrowheads="1"/>
          </p:cNvSpPr>
          <p:nvPr/>
        </p:nvSpPr>
        <p:spPr bwMode="auto">
          <a:xfrm>
            <a:off x="595313" y="4665663"/>
            <a:ext cx="127000"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56" name="Oval 10"/>
          <p:cNvSpPr>
            <a:spLocks noChangeArrowheads="1"/>
          </p:cNvSpPr>
          <p:nvPr/>
        </p:nvSpPr>
        <p:spPr bwMode="auto">
          <a:xfrm>
            <a:off x="2555875" y="3678238"/>
            <a:ext cx="125413"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57" name="Oval 11"/>
          <p:cNvSpPr>
            <a:spLocks noChangeArrowheads="1"/>
          </p:cNvSpPr>
          <p:nvPr/>
        </p:nvSpPr>
        <p:spPr bwMode="auto">
          <a:xfrm>
            <a:off x="3187700" y="3925888"/>
            <a:ext cx="127000"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58" name="Oval 12"/>
          <p:cNvSpPr>
            <a:spLocks noChangeArrowheads="1"/>
          </p:cNvSpPr>
          <p:nvPr/>
        </p:nvSpPr>
        <p:spPr bwMode="auto">
          <a:xfrm>
            <a:off x="3378200" y="4481513"/>
            <a:ext cx="125413" cy="12223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59" name="Oval 13"/>
          <p:cNvSpPr>
            <a:spLocks noChangeArrowheads="1"/>
          </p:cNvSpPr>
          <p:nvPr/>
        </p:nvSpPr>
        <p:spPr bwMode="auto">
          <a:xfrm>
            <a:off x="2176463" y="3432175"/>
            <a:ext cx="125412"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60" name="Oval 14"/>
          <p:cNvSpPr>
            <a:spLocks noChangeArrowheads="1"/>
          </p:cNvSpPr>
          <p:nvPr/>
        </p:nvSpPr>
        <p:spPr bwMode="auto">
          <a:xfrm>
            <a:off x="3883025" y="5097463"/>
            <a:ext cx="127000"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61" name="Oval 15"/>
          <p:cNvSpPr>
            <a:spLocks noChangeArrowheads="1"/>
          </p:cNvSpPr>
          <p:nvPr/>
        </p:nvSpPr>
        <p:spPr bwMode="auto">
          <a:xfrm>
            <a:off x="4073525" y="4171950"/>
            <a:ext cx="125413"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62" name="Oval 16"/>
          <p:cNvSpPr>
            <a:spLocks noChangeArrowheads="1"/>
          </p:cNvSpPr>
          <p:nvPr/>
        </p:nvSpPr>
        <p:spPr bwMode="auto">
          <a:xfrm>
            <a:off x="1860550" y="5838825"/>
            <a:ext cx="125413"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63" name="Oval 17"/>
          <p:cNvSpPr>
            <a:spLocks noChangeArrowheads="1"/>
          </p:cNvSpPr>
          <p:nvPr/>
        </p:nvSpPr>
        <p:spPr bwMode="auto">
          <a:xfrm>
            <a:off x="3378200" y="3246438"/>
            <a:ext cx="125413"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64" name="Oval 18"/>
          <p:cNvSpPr>
            <a:spLocks noChangeArrowheads="1"/>
          </p:cNvSpPr>
          <p:nvPr/>
        </p:nvSpPr>
        <p:spPr bwMode="auto">
          <a:xfrm>
            <a:off x="4452938" y="4913313"/>
            <a:ext cx="125412"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65" name="Line 19"/>
          <p:cNvSpPr>
            <a:spLocks noChangeShapeType="1"/>
          </p:cNvSpPr>
          <p:nvPr/>
        </p:nvSpPr>
        <p:spPr bwMode="auto">
          <a:xfrm>
            <a:off x="1417638" y="3246438"/>
            <a:ext cx="2276475" cy="2962275"/>
          </a:xfrm>
          <a:prstGeom prst="line">
            <a:avLst/>
          </a:prstGeom>
          <a:noFill/>
          <a:ln w="38100">
            <a:solidFill>
              <a:schemeClr val="tx1"/>
            </a:solidFill>
            <a:round/>
            <a:headEnd/>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6166" name="Oval 20"/>
          <p:cNvSpPr>
            <a:spLocks noChangeArrowheads="1"/>
          </p:cNvSpPr>
          <p:nvPr/>
        </p:nvSpPr>
        <p:spPr bwMode="auto">
          <a:xfrm>
            <a:off x="2428875" y="2938463"/>
            <a:ext cx="127000"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67" name="Oval 21"/>
          <p:cNvSpPr>
            <a:spLocks noChangeArrowheads="1"/>
          </p:cNvSpPr>
          <p:nvPr/>
        </p:nvSpPr>
        <p:spPr bwMode="auto">
          <a:xfrm>
            <a:off x="2555875" y="6208713"/>
            <a:ext cx="125413"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104918" name="Line 22"/>
          <p:cNvSpPr>
            <a:spLocks noChangeShapeType="1"/>
          </p:cNvSpPr>
          <p:nvPr/>
        </p:nvSpPr>
        <p:spPr bwMode="auto">
          <a:xfrm>
            <a:off x="1101725" y="3494088"/>
            <a:ext cx="2276475" cy="2962275"/>
          </a:xfrm>
          <a:prstGeom prst="line">
            <a:avLst/>
          </a:prstGeom>
          <a:noFill/>
          <a:ln w="38100">
            <a:solidFill>
              <a:schemeClr val="tx1"/>
            </a:solidFill>
            <a:prstDash val="dash"/>
            <a:round/>
            <a:headEnd/>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1104919" name="Line 23"/>
          <p:cNvSpPr>
            <a:spLocks noChangeShapeType="1"/>
          </p:cNvSpPr>
          <p:nvPr/>
        </p:nvSpPr>
        <p:spPr bwMode="auto">
          <a:xfrm>
            <a:off x="1733550" y="3062288"/>
            <a:ext cx="2212975" cy="2838450"/>
          </a:xfrm>
          <a:prstGeom prst="line">
            <a:avLst/>
          </a:prstGeom>
          <a:noFill/>
          <a:ln w="38100">
            <a:solidFill>
              <a:schemeClr val="tx1"/>
            </a:solidFill>
            <a:prstDash val="dash"/>
            <a:round/>
            <a:headEnd/>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6170" name="Oval 24"/>
          <p:cNvSpPr>
            <a:spLocks noChangeArrowheads="1"/>
          </p:cNvSpPr>
          <p:nvPr/>
        </p:nvSpPr>
        <p:spPr bwMode="auto">
          <a:xfrm>
            <a:off x="1860550" y="4543425"/>
            <a:ext cx="125413" cy="122238"/>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71" name="Oval 25"/>
          <p:cNvSpPr>
            <a:spLocks noChangeArrowheads="1"/>
          </p:cNvSpPr>
          <p:nvPr/>
        </p:nvSpPr>
        <p:spPr bwMode="auto">
          <a:xfrm>
            <a:off x="2365375" y="5221288"/>
            <a:ext cx="127000"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172" name="Oval 26"/>
          <p:cNvSpPr>
            <a:spLocks noChangeArrowheads="1"/>
          </p:cNvSpPr>
          <p:nvPr/>
        </p:nvSpPr>
        <p:spPr bwMode="auto">
          <a:xfrm>
            <a:off x="2808288" y="4481513"/>
            <a:ext cx="127000" cy="12223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104923" name="Line 27"/>
          <p:cNvSpPr>
            <a:spLocks noChangeShapeType="1"/>
          </p:cNvSpPr>
          <p:nvPr/>
        </p:nvSpPr>
        <p:spPr bwMode="auto">
          <a:xfrm flipV="1">
            <a:off x="3378200" y="5962650"/>
            <a:ext cx="631825" cy="493713"/>
          </a:xfrm>
          <a:prstGeom prst="line">
            <a:avLst/>
          </a:prstGeom>
          <a:noFill/>
          <a:ln w="19050">
            <a:solidFill>
              <a:srgbClr val="FF0000"/>
            </a:solidFill>
            <a:round/>
            <a:headEnd type="stealth" w="med" len="med"/>
            <a:tailEnd type="stealth" w="med" len="me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1104924" name="Freeform 28"/>
          <p:cNvSpPr>
            <a:spLocks/>
          </p:cNvSpPr>
          <p:nvPr/>
        </p:nvSpPr>
        <p:spPr bwMode="auto">
          <a:xfrm>
            <a:off x="815975" y="4789488"/>
            <a:ext cx="1044575" cy="1406525"/>
          </a:xfrm>
          <a:custGeom>
            <a:avLst/>
            <a:gdLst>
              <a:gd name="T0" fmla="*/ 2147483647 w 792"/>
              <a:gd name="T1" fmla="*/ 0 h 1094"/>
              <a:gd name="T2" fmla="*/ 2147483647 w 792"/>
              <a:gd name="T3" fmla="*/ 2147483647 h 1094"/>
              <a:gd name="T4" fmla="*/ 0 w 792"/>
              <a:gd name="T5" fmla="*/ 2147483647 h 1094"/>
              <a:gd name="T6" fmla="*/ 0 60000 65536"/>
              <a:gd name="T7" fmla="*/ 0 60000 65536"/>
              <a:gd name="T8" fmla="*/ 0 60000 65536"/>
              <a:gd name="T9" fmla="*/ 0 w 792"/>
              <a:gd name="T10" fmla="*/ 0 h 1094"/>
              <a:gd name="T11" fmla="*/ 792 w 792"/>
              <a:gd name="T12" fmla="*/ 1094 h 1094"/>
            </a:gdLst>
            <a:ahLst/>
            <a:cxnLst>
              <a:cxn ang="T6">
                <a:pos x="T0" y="T1"/>
              </a:cxn>
              <a:cxn ang="T7">
                <a:pos x="T2" y="T3"/>
              </a:cxn>
              <a:cxn ang="T8">
                <a:pos x="T4" y="T5"/>
              </a:cxn>
            </a:cxnLst>
            <a:rect l="T9" t="T10" r="T11" b="T12"/>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1104925" name="Freeform 29"/>
          <p:cNvSpPr>
            <a:spLocks/>
          </p:cNvSpPr>
          <p:nvPr/>
        </p:nvSpPr>
        <p:spPr bwMode="auto">
          <a:xfrm>
            <a:off x="784225" y="5468938"/>
            <a:ext cx="1517650" cy="739775"/>
          </a:xfrm>
          <a:custGeom>
            <a:avLst/>
            <a:gdLst>
              <a:gd name="T0" fmla="*/ 2147483647 w 1152"/>
              <a:gd name="T1" fmla="*/ 0 h 576"/>
              <a:gd name="T2" fmla="*/ 2147483647 w 1152"/>
              <a:gd name="T3" fmla="*/ 2147483647 h 576"/>
              <a:gd name="T4" fmla="*/ 0 w 1152"/>
              <a:gd name="T5" fmla="*/ 2147483647 h 576"/>
              <a:gd name="T6" fmla="*/ 0 60000 65536"/>
              <a:gd name="T7" fmla="*/ 0 60000 65536"/>
              <a:gd name="T8" fmla="*/ 0 60000 65536"/>
              <a:gd name="T9" fmla="*/ 0 w 1152"/>
              <a:gd name="T10" fmla="*/ 0 h 576"/>
              <a:gd name="T11" fmla="*/ 1152 w 1152"/>
              <a:gd name="T12" fmla="*/ 576 h 576"/>
            </a:gdLst>
            <a:ahLst/>
            <a:cxnLst>
              <a:cxn ang="T6">
                <a:pos x="T0" y="T1"/>
              </a:cxn>
              <a:cxn ang="T7">
                <a:pos x="T2" y="T3"/>
              </a:cxn>
              <a:cxn ang="T8">
                <a:pos x="T4" y="T5"/>
              </a:cxn>
            </a:cxnLst>
            <a:rect l="T9" t="T10" r="T11" b="T12"/>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1104926" name="Freeform 30"/>
          <p:cNvSpPr>
            <a:spLocks/>
          </p:cNvSpPr>
          <p:nvPr/>
        </p:nvSpPr>
        <p:spPr bwMode="auto">
          <a:xfrm>
            <a:off x="815975" y="4727575"/>
            <a:ext cx="1865313" cy="1468438"/>
          </a:xfrm>
          <a:custGeom>
            <a:avLst/>
            <a:gdLst>
              <a:gd name="T0" fmla="*/ 2147483647 w 1416"/>
              <a:gd name="T1" fmla="*/ 0 h 1142"/>
              <a:gd name="T2" fmla="*/ 2147483647 w 1416"/>
              <a:gd name="T3" fmla="*/ 2147483647 h 1142"/>
              <a:gd name="T4" fmla="*/ 0 w 1416"/>
              <a:gd name="T5" fmla="*/ 2147483647 h 1142"/>
              <a:gd name="T6" fmla="*/ 0 60000 65536"/>
              <a:gd name="T7" fmla="*/ 0 60000 65536"/>
              <a:gd name="T8" fmla="*/ 0 60000 65536"/>
              <a:gd name="T9" fmla="*/ 0 w 1416"/>
              <a:gd name="T10" fmla="*/ 0 h 1142"/>
              <a:gd name="T11" fmla="*/ 1416 w 1416"/>
              <a:gd name="T12" fmla="*/ 1142 h 1142"/>
            </a:gdLst>
            <a:ahLst/>
            <a:cxnLst>
              <a:cxn ang="T6">
                <a:pos x="T0" y="T1"/>
              </a:cxn>
              <a:cxn ang="T7">
                <a:pos x="T2" y="T3"/>
              </a:cxn>
              <a:cxn ang="T8">
                <a:pos x="T4" y="T5"/>
              </a:cxn>
            </a:cxnLst>
            <a:rect l="T9" t="T10" r="T11" b="T12"/>
            <a:pathLst>
              <a:path w="1416" h="1142">
                <a:moveTo>
                  <a:pt x="1416" y="0"/>
                </a:moveTo>
                <a:cubicBezTo>
                  <a:pt x="1297" y="111"/>
                  <a:pt x="935" y="479"/>
                  <a:pt x="699" y="669"/>
                </a:cubicBezTo>
                <a:cubicBezTo>
                  <a:pt x="463" y="859"/>
                  <a:pt x="146" y="1044"/>
                  <a:pt x="0" y="1142"/>
                </a:cubicBezTo>
              </a:path>
            </a:pathLst>
          </a:custGeom>
          <a:noFill/>
          <a:ln w="19050">
            <a:solidFill>
              <a:srgbClr val="FF0000"/>
            </a:solidFill>
            <a:round/>
            <a:headEnd type="stealth" w="lg" len="lg"/>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1104927" name="Text Box 31"/>
          <p:cNvSpPr txBox="1">
            <a:spLocks noChangeArrowheads="1"/>
          </p:cNvSpPr>
          <p:nvPr/>
        </p:nvSpPr>
        <p:spPr bwMode="auto">
          <a:xfrm>
            <a:off x="76200" y="6164263"/>
            <a:ext cx="1960563" cy="396875"/>
          </a:xfrm>
          <a:prstGeom prst="rect">
            <a:avLst/>
          </a:prstGeom>
          <a:noFill/>
          <a:ln w="9525">
            <a:noFill/>
            <a:miter lim="800000"/>
            <a:headEnd/>
            <a:tailEnd/>
          </a:ln>
        </p:spPr>
        <p:txBody>
          <a:bodyPr wrap="none">
            <a:prstTxWarp prst="textNoShape">
              <a:avLst/>
            </a:prstTxWarp>
            <a:spAutoFit/>
          </a:bodyPr>
          <a:lstStyle/>
          <a:p>
            <a:pPr defTabSz="914400" fontAlgn="base">
              <a:spcBef>
                <a:spcPct val="0"/>
              </a:spcBef>
              <a:spcAft>
                <a:spcPct val="0"/>
              </a:spcAft>
            </a:pPr>
            <a:r>
              <a:rPr lang="en-US" sz="2000">
                <a:solidFill>
                  <a:prstClr val="black"/>
                </a:solidFill>
                <a:latin typeface="Calibri" charset="0"/>
                <a:ea typeface="Arial" charset="0"/>
                <a:cs typeface="Arial" charset="0"/>
              </a:rPr>
              <a:t>Support vectors</a:t>
            </a:r>
          </a:p>
        </p:txBody>
      </p:sp>
      <p:sp>
        <p:nvSpPr>
          <p:cNvPr id="1104928" name="Oval 32"/>
          <p:cNvSpPr>
            <a:spLocks noChangeArrowheads="1"/>
          </p:cNvSpPr>
          <p:nvPr/>
        </p:nvSpPr>
        <p:spPr bwMode="auto">
          <a:xfrm>
            <a:off x="1733550" y="4419600"/>
            <a:ext cx="379413" cy="369888"/>
          </a:xfrm>
          <a:prstGeom prst="ellipse">
            <a:avLst/>
          </a:prstGeom>
          <a:no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104929" name="Oval 33"/>
          <p:cNvSpPr>
            <a:spLocks noChangeArrowheads="1"/>
          </p:cNvSpPr>
          <p:nvPr/>
        </p:nvSpPr>
        <p:spPr bwMode="auto">
          <a:xfrm>
            <a:off x="2681288" y="4357688"/>
            <a:ext cx="379412" cy="369887"/>
          </a:xfrm>
          <a:prstGeom prst="ellipse">
            <a:avLst/>
          </a:prstGeom>
          <a:no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104930" name="Oval 34"/>
          <p:cNvSpPr>
            <a:spLocks noChangeArrowheads="1"/>
          </p:cNvSpPr>
          <p:nvPr/>
        </p:nvSpPr>
        <p:spPr bwMode="auto">
          <a:xfrm>
            <a:off x="2239963" y="5097463"/>
            <a:ext cx="379412" cy="371475"/>
          </a:xfrm>
          <a:prstGeom prst="ellipse">
            <a:avLst/>
          </a:prstGeom>
          <a:no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104932" name="Text Box 36"/>
          <p:cNvSpPr txBox="1">
            <a:spLocks noChangeArrowheads="1"/>
          </p:cNvSpPr>
          <p:nvPr/>
        </p:nvSpPr>
        <p:spPr bwMode="auto">
          <a:xfrm>
            <a:off x="4724400" y="4691063"/>
            <a:ext cx="2971800" cy="701675"/>
          </a:xfrm>
          <a:prstGeom prst="rect">
            <a:avLst/>
          </a:prstGeom>
          <a:noFill/>
          <a:ln w="9525">
            <a:noFill/>
            <a:miter lim="800000"/>
            <a:headEnd/>
            <a:tailEnd/>
          </a:ln>
        </p:spPr>
        <p:txBody>
          <a:bodyPr>
            <a:prstTxWarp prst="textNoShape">
              <a:avLst/>
            </a:prstTxWarp>
            <a:spAutoFit/>
          </a:bodyPr>
          <a:lstStyle/>
          <a:p>
            <a:pPr defTabSz="914400" fontAlgn="base">
              <a:spcBef>
                <a:spcPct val="0"/>
              </a:spcBef>
              <a:spcAft>
                <a:spcPct val="0"/>
              </a:spcAft>
            </a:pPr>
            <a:r>
              <a:rPr lang="en-US" sz="2000">
                <a:solidFill>
                  <a:prstClr val="black"/>
                </a:solidFill>
                <a:latin typeface="Calibri" charset="0"/>
                <a:ea typeface="Arial" charset="0"/>
                <a:cs typeface="Arial" charset="0"/>
              </a:rPr>
              <a:t>Distance between point and hyperplane:</a:t>
            </a:r>
          </a:p>
        </p:txBody>
      </p:sp>
      <p:graphicFrame>
        <p:nvGraphicFramePr>
          <p:cNvPr id="1104933" name="Object 37"/>
          <p:cNvGraphicFramePr>
            <a:graphicFrameLocks noGrp="1" noChangeAspect="1"/>
          </p:cNvGraphicFramePr>
          <p:nvPr>
            <p:ph sz="half" idx="4294967295"/>
          </p:nvPr>
        </p:nvGraphicFramePr>
        <p:xfrm>
          <a:off x="7848600" y="4675188"/>
          <a:ext cx="1295400" cy="777875"/>
        </p:xfrm>
        <a:graphic>
          <a:graphicData uri="http://schemas.openxmlformats.org/presentationml/2006/ole">
            <mc:AlternateContent xmlns:mc="http://schemas.openxmlformats.org/markup-compatibility/2006">
              <mc:Choice xmlns:v="urn:schemas-microsoft-com:vml" Requires="v">
                <p:oleObj spid="_x0000_s5142" name="Equation" r:id="rId6" imgW="698400" imgH="419040" progId="Equation.3">
                  <p:embed/>
                </p:oleObj>
              </mc:Choice>
              <mc:Fallback>
                <p:oleObj name="Equation" r:id="rId6" imgW="69840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8600" y="4675188"/>
                        <a:ext cx="12954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4935" name="Text Box 39"/>
          <p:cNvSpPr txBox="1">
            <a:spLocks noChangeArrowheads="1"/>
          </p:cNvSpPr>
          <p:nvPr/>
        </p:nvSpPr>
        <p:spPr bwMode="auto">
          <a:xfrm>
            <a:off x="4724400" y="3959225"/>
            <a:ext cx="2971800" cy="396875"/>
          </a:xfrm>
          <a:prstGeom prst="rect">
            <a:avLst/>
          </a:prstGeom>
          <a:noFill/>
          <a:ln w="9525">
            <a:noFill/>
            <a:miter lim="800000"/>
            <a:headEnd/>
            <a:tailEnd/>
          </a:ln>
        </p:spPr>
        <p:txBody>
          <a:bodyPr>
            <a:prstTxWarp prst="textNoShape">
              <a:avLst/>
            </a:prstTxWarp>
            <a:spAutoFit/>
          </a:bodyPr>
          <a:lstStyle/>
          <a:p>
            <a:pPr defTabSz="914400" fontAlgn="base">
              <a:spcBef>
                <a:spcPct val="0"/>
              </a:spcBef>
              <a:spcAft>
                <a:spcPct val="0"/>
              </a:spcAft>
            </a:pPr>
            <a:r>
              <a:rPr lang="en-US" sz="2000" dirty="0">
                <a:solidFill>
                  <a:prstClr val="black"/>
                </a:solidFill>
                <a:latin typeface="Calibri" charset="0"/>
                <a:ea typeface="Arial" charset="0"/>
                <a:cs typeface="Arial" charset="0"/>
              </a:rPr>
              <a:t>For support vectors, </a:t>
            </a:r>
          </a:p>
        </p:txBody>
      </p:sp>
      <p:graphicFrame>
        <p:nvGraphicFramePr>
          <p:cNvPr id="1104936" name="Object 40"/>
          <p:cNvGraphicFramePr>
            <a:graphicFrameLocks noGrp="1" noChangeAspect="1"/>
          </p:cNvGraphicFramePr>
          <p:nvPr>
            <p:ph sz="half" idx="4294967295"/>
          </p:nvPr>
        </p:nvGraphicFramePr>
        <p:xfrm>
          <a:off x="7391400" y="3929063"/>
          <a:ext cx="1752600" cy="457200"/>
        </p:xfrm>
        <a:graphic>
          <a:graphicData uri="http://schemas.openxmlformats.org/presentationml/2006/ole">
            <mc:AlternateContent xmlns:mc="http://schemas.openxmlformats.org/markup-compatibility/2006">
              <mc:Choice xmlns:v="urn:schemas-microsoft-com:vml" Requires="v">
                <p:oleObj spid="_x0000_s5143" name="Equation" r:id="rId8" imgW="876240" imgH="228600" progId="Equation.3">
                  <p:embed/>
                </p:oleObj>
              </mc:Choice>
              <mc:Fallback>
                <p:oleObj name="Equation" r:id="rId8" imgW="8762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3929063"/>
                        <a:ext cx="175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4938" name="Text Box 42"/>
          <p:cNvSpPr txBox="1">
            <a:spLocks noChangeArrowheads="1"/>
          </p:cNvSpPr>
          <p:nvPr/>
        </p:nvSpPr>
        <p:spPr bwMode="auto">
          <a:xfrm>
            <a:off x="4724400" y="5681663"/>
            <a:ext cx="4114800" cy="457200"/>
          </a:xfrm>
          <a:prstGeom prst="rect">
            <a:avLst/>
          </a:prstGeom>
          <a:noFill/>
          <a:ln w="9525">
            <a:noFill/>
            <a:miter lim="800000"/>
            <a:headEnd/>
            <a:tailEnd/>
          </a:ln>
        </p:spPr>
        <p:txBody>
          <a:bodyPr>
            <a:prstTxWarp prst="textNoShape">
              <a:avLst/>
            </a:prstTxWarp>
            <a:spAutoFit/>
          </a:bodyPr>
          <a:lstStyle/>
          <a:p>
            <a:pPr defTabSz="914400" fontAlgn="base">
              <a:spcBef>
                <a:spcPct val="0"/>
              </a:spcBef>
              <a:spcAft>
                <a:spcPct val="0"/>
              </a:spcAft>
            </a:pPr>
            <a:r>
              <a:rPr lang="en-US" sz="2000">
                <a:solidFill>
                  <a:prstClr val="black"/>
                </a:solidFill>
                <a:latin typeface="Calibri" charset="0"/>
                <a:ea typeface="Arial" charset="0"/>
                <a:cs typeface="Arial" charset="0"/>
              </a:rPr>
              <a:t>Therefore, the margin is  </a:t>
            </a:r>
            <a:r>
              <a:rPr lang="en-US">
                <a:solidFill>
                  <a:prstClr val="black"/>
                </a:solidFill>
                <a:latin typeface="Times New Roman" charset="0"/>
                <a:ea typeface="Arial" charset="0"/>
                <a:cs typeface="Arial" charset="0"/>
              </a:rPr>
              <a:t>2 / ||</a:t>
            </a:r>
            <a:r>
              <a:rPr lang="en-US" b="1">
                <a:solidFill>
                  <a:prstClr val="black"/>
                </a:solidFill>
                <a:latin typeface="Times New Roman" charset="0"/>
                <a:ea typeface="Arial" charset="0"/>
                <a:cs typeface="Arial" charset="0"/>
              </a:rPr>
              <a:t>w</a:t>
            </a:r>
            <a:r>
              <a:rPr lang="en-US">
                <a:solidFill>
                  <a:prstClr val="black"/>
                </a:solidFill>
                <a:latin typeface="Times New Roman" charset="0"/>
                <a:ea typeface="Arial" charset="0"/>
                <a:cs typeface="Arial" charset="0"/>
              </a:rPr>
              <a:t>||</a:t>
            </a:r>
            <a:r>
              <a:rPr lang="en-US" sz="2000">
                <a:solidFill>
                  <a:prstClr val="black"/>
                </a:solidFill>
                <a:latin typeface="Times New Roman" charset="0"/>
                <a:ea typeface="Arial" charset="0"/>
                <a:cs typeface="Arial" charset="0"/>
              </a:rPr>
              <a:t> </a:t>
            </a:r>
          </a:p>
        </p:txBody>
      </p:sp>
    </p:spTree>
    <p:extLst>
      <p:ext uri="{BB962C8B-B14F-4D97-AF65-F5344CB8AC3E}">
        <p14:creationId xmlns:p14="http://schemas.microsoft.com/office/powerpoint/2010/main" val="326808446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4918"/>
                                        </p:tgtEl>
                                        <p:attrNameLst>
                                          <p:attrName>style.visibility</p:attrName>
                                        </p:attrNameLst>
                                      </p:cBhvr>
                                      <p:to>
                                        <p:strVal val="visible"/>
                                      </p:to>
                                    </p:set>
                                    <p:animEffect transition="in" filter="fade">
                                      <p:cBhvr>
                                        <p:cTn id="7" dur="500"/>
                                        <p:tgtEl>
                                          <p:spTgt spid="11049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4919"/>
                                        </p:tgtEl>
                                        <p:attrNameLst>
                                          <p:attrName>style.visibility</p:attrName>
                                        </p:attrNameLst>
                                      </p:cBhvr>
                                      <p:to>
                                        <p:strVal val="visible"/>
                                      </p:to>
                                    </p:set>
                                    <p:animEffect transition="in" filter="fade">
                                      <p:cBhvr>
                                        <p:cTn id="10" dur="500"/>
                                        <p:tgtEl>
                                          <p:spTgt spid="11049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04901"/>
                                        </p:tgtEl>
                                        <p:attrNameLst>
                                          <p:attrName>style.visibility</p:attrName>
                                        </p:attrNameLst>
                                      </p:cBhvr>
                                      <p:to>
                                        <p:strVal val="visible"/>
                                      </p:to>
                                    </p:set>
                                    <p:animEffect transition="in" filter="fade">
                                      <p:cBhvr>
                                        <p:cTn id="15" dur="500"/>
                                        <p:tgtEl>
                                          <p:spTgt spid="110490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04923"/>
                                        </p:tgtEl>
                                        <p:attrNameLst>
                                          <p:attrName>style.visibility</p:attrName>
                                        </p:attrNameLst>
                                      </p:cBhvr>
                                      <p:to>
                                        <p:strVal val="visible"/>
                                      </p:to>
                                    </p:set>
                                    <p:animEffect transition="in" filter="fade">
                                      <p:cBhvr>
                                        <p:cTn id="18" dur="500"/>
                                        <p:tgtEl>
                                          <p:spTgt spid="11049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4930"/>
                                        </p:tgtEl>
                                        <p:attrNameLst>
                                          <p:attrName>style.visibility</p:attrName>
                                        </p:attrNameLst>
                                      </p:cBhvr>
                                      <p:to>
                                        <p:strVal val="visible"/>
                                      </p:to>
                                    </p:set>
                                    <p:animEffect transition="in" filter="fade">
                                      <p:cBhvr>
                                        <p:cTn id="23" dur="500"/>
                                        <p:tgtEl>
                                          <p:spTgt spid="11049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04929"/>
                                        </p:tgtEl>
                                        <p:attrNameLst>
                                          <p:attrName>style.visibility</p:attrName>
                                        </p:attrNameLst>
                                      </p:cBhvr>
                                      <p:to>
                                        <p:strVal val="visible"/>
                                      </p:to>
                                    </p:set>
                                    <p:animEffect transition="in" filter="fade">
                                      <p:cBhvr>
                                        <p:cTn id="26" dur="500"/>
                                        <p:tgtEl>
                                          <p:spTgt spid="11049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04924"/>
                                        </p:tgtEl>
                                        <p:attrNameLst>
                                          <p:attrName>style.visibility</p:attrName>
                                        </p:attrNameLst>
                                      </p:cBhvr>
                                      <p:to>
                                        <p:strVal val="visible"/>
                                      </p:to>
                                    </p:set>
                                    <p:animEffect transition="in" filter="fade">
                                      <p:cBhvr>
                                        <p:cTn id="29" dur="500"/>
                                        <p:tgtEl>
                                          <p:spTgt spid="11049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04926"/>
                                        </p:tgtEl>
                                        <p:attrNameLst>
                                          <p:attrName>style.visibility</p:attrName>
                                        </p:attrNameLst>
                                      </p:cBhvr>
                                      <p:to>
                                        <p:strVal val="visible"/>
                                      </p:to>
                                    </p:set>
                                    <p:animEffect transition="in" filter="fade">
                                      <p:cBhvr>
                                        <p:cTn id="32" dur="500"/>
                                        <p:tgtEl>
                                          <p:spTgt spid="11049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04925"/>
                                        </p:tgtEl>
                                        <p:attrNameLst>
                                          <p:attrName>style.visibility</p:attrName>
                                        </p:attrNameLst>
                                      </p:cBhvr>
                                      <p:to>
                                        <p:strVal val="visible"/>
                                      </p:to>
                                    </p:set>
                                    <p:animEffect transition="in" filter="fade">
                                      <p:cBhvr>
                                        <p:cTn id="35" dur="500"/>
                                        <p:tgtEl>
                                          <p:spTgt spid="11049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04927"/>
                                        </p:tgtEl>
                                        <p:attrNameLst>
                                          <p:attrName>style.visibility</p:attrName>
                                        </p:attrNameLst>
                                      </p:cBhvr>
                                      <p:to>
                                        <p:strVal val="visible"/>
                                      </p:to>
                                    </p:set>
                                    <p:animEffect transition="in" filter="fade">
                                      <p:cBhvr>
                                        <p:cTn id="38" dur="500"/>
                                        <p:tgtEl>
                                          <p:spTgt spid="11049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04928"/>
                                        </p:tgtEl>
                                        <p:attrNameLst>
                                          <p:attrName>style.visibility</p:attrName>
                                        </p:attrNameLst>
                                      </p:cBhvr>
                                      <p:to>
                                        <p:strVal val="visible"/>
                                      </p:to>
                                    </p:set>
                                    <p:animEffect transition="in" filter="fade">
                                      <p:cBhvr>
                                        <p:cTn id="41" dur="500"/>
                                        <p:tgtEl>
                                          <p:spTgt spid="11049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04900"/>
                                        </p:tgtEl>
                                        <p:attrNameLst>
                                          <p:attrName>style.visibility</p:attrName>
                                        </p:attrNameLst>
                                      </p:cBhvr>
                                      <p:to>
                                        <p:strVal val="visible"/>
                                      </p:to>
                                    </p:set>
                                    <p:animEffect transition="in" filter="fade">
                                      <p:cBhvr>
                                        <p:cTn id="46" dur="500"/>
                                        <p:tgtEl>
                                          <p:spTgt spid="110490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04935"/>
                                        </p:tgtEl>
                                        <p:attrNameLst>
                                          <p:attrName>style.visibility</p:attrName>
                                        </p:attrNameLst>
                                      </p:cBhvr>
                                      <p:to>
                                        <p:strVal val="visible"/>
                                      </p:to>
                                    </p:set>
                                    <p:animEffect transition="in" filter="fade">
                                      <p:cBhvr>
                                        <p:cTn id="51" dur="500"/>
                                        <p:tgtEl>
                                          <p:spTgt spid="1104935"/>
                                        </p:tgtEl>
                                      </p:cBhvr>
                                    </p:animEffect>
                                  </p:childTnLst>
                                </p:cTn>
                              </p:par>
                              <p:par>
                                <p:cTn id="52" presetID="10" presetClass="entr" presetSubtype="0" fill="hold" nodeType="withEffect">
                                  <p:stCondLst>
                                    <p:cond delay="0"/>
                                  </p:stCondLst>
                                  <p:childTnLst>
                                    <p:set>
                                      <p:cBhvr>
                                        <p:cTn id="53" dur="1" fill="hold">
                                          <p:stCondLst>
                                            <p:cond delay="0"/>
                                          </p:stCondLst>
                                        </p:cTn>
                                        <p:tgtEl>
                                          <p:spTgt spid="1104936"/>
                                        </p:tgtEl>
                                        <p:attrNameLst>
                                          <p:attrName>style.visibility</p:attrName>
                                        </p:attrNameLst>
                                      </p:cBhvr>
                                      <p:to>
                                        <p:strVal val="visible"/>
                                      </p:to>
                                    </p:set>
                                    <p:animEffect transition="in" filter="fade">
                                      <p:cBhvr>
                                        <p:cTn id="54" dur="500"/>
                                        <p:tgtEl>
                                          <p:spTgt spid="11049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04932"/>
                                        </p:tgtEl>
                                        <p:attrNameLst>
                                          <p:attrName>style.visibility</p:attrName>
                                        </p:attrNameLst>
                                      </p:cBhvr>
                                      <p:to>
                                        <p:strVal val="visible"/>
                                      </p:to>
                                    </p:set>
                                    <p:animEffect transition="in" filter="fade">
                                      <p:cBhvr>
                                        <p:cTn id="59" dur="500"/>
                                        <p:tgtEl>
                                          <p:spTgt spid="1104932"/>
                                        </p:tgtEl>
                                      </p:cBhvr>
                                    </p:animEffect>
                                  </p:childTnLst>
                                </p:cTn>
                              </p:par>
                              <p:par>
                                <p:cTn id="60" presetID="10" presetClass="entr" presetSubtype="0" fill="hold" nodeType="withEffect">
                                  <p:stCondLst>
                                    <p:cond delay="0"/>
                                  </p:stCondLst>
                                  <p:childTnLst>
                                    <p:set>
                                      <p:cBhvr>
                                        <p:cTn id="61" dur="1" fill="hold">
                                          <p:stCondLst>
                                            <p:cond delay="0"/>
                                          </p:stCondLst>
                                        </p:cTn>
                                        <p:tgtEl>
                                          <p:spTgt spid="1104933"/>
                                        </p:tgtEl>
                                        <p:attrNameLst>
                                          <p:attrName>style.visibility</p:attrName>
                                        </p:attrNameLst>
                                      </p:cBhvr>
                                      <p:to>
                                        <p:strVal val="visible"/>
                                      </p:to>
                                    </p:set>
                                    <p:animEffect transition="in" filter="fade">
                                      <p:cBhvr>
                                        <p:cTn id="62" dur="500"/>
                                        <p:tgtEl>
                                          <p:spTgt spid="11049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04938"/>
                                        </p:tgtEl>
                                        <p:attrNameLst>
                                          <p:attrName>style.visibility</p:attrName>
                                        </p:attrNameLst>
                                      </p:cBhvr>
                                      <p:to>
                                        <p:strVal val="visible"/>
                                      </p:to>
                                    </p:set>
                                    <p:animEffect transition="in" filter="fade">
                                      <p:cBhvr>
                                        <p:cTn id="67" dur="500"/>
                                        <p:tgtEl>
                                          <p:spTgt spid="1104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01" grpId="0"/>
      <p:bldP spid="1104918" grpId="0" animBg="1"/>
      <p:bldP spid="1104919" grpId="0" animBg="1"/>
      <p:bldP spid="1104923" grpId="0" animBg="1"/>
      <p:bldP spid="1104924" grpId="0" animBg="1"/>
      <p:bldP spid="1104925" grpId="0" animBg="1"/>
      <p:bldP spid="1104926" grpId="0" animBg="1"/>
      <p:bldP spid="1104927" grpId="0"/>
      <p:bldP spid="1104928" grpId="0" animBg="1"/>
      <p:bldP spid="1104929" grpId="0" animBg="1"/>
      <p:bldP spid="1104930" grpId="0" animBg="1"/>
      <p:bldP spid="1104932" grpId="0"/>
      <p:bldP spid="1104935" grpId="0"/>
      <p:bldP spid="11049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an SVM</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smtClean="0"/>
              <a:t>Find </a:t>
            </a:r>
            <a:r>
              <a:rPr lang="en-US" dirty="0" err="1" smtClean="0"/>
              <a:t>w</a:t>
            </a:r>
            <a:r>
              <a:rPr lang="en-US" dirty="0" smtClean="0"/>
              <a:t> and </a:t>
            </a:r>
            <a:r>
              <a:rPr lang="en-US" dirty="0" err="1" smtClean="0"/>
              <a:t>b</a:t>
            </a:r>
            <a:r>
              <a:rPr lang="en-US" dirty="0" smtClean="0"/>
              <a:t>, given a set of training vectors x</a:t>
            </a:r>
            <a:r>
              <a:rPr lang="en-US" baseline="-25000" dirty="0" smtClean="0"/>
              <a:t>1</a:t>
            </a:r>
            <a:r>
              <a:rPr lang="en-US" dirty="0" smtClean="0"/>
              <a:t>…</a:t>
            </a:r>
            <a:r>
              <a:rPr lang="en-US" dirty="0" err="1" smtClean="0"/>
              <a:t>x</a:t>
            </a:r>
            <a:r>
              <a:rPr lang="en-US" baseline="-25000" dirty="0" err="1" smtClean="0"/>
              <a:t>N</a:t>
            </a:r>
            <a:r>
              <a:rPr lang="en-US" dirty="0" smtClean="0"/>
              <a:t> and  corresponding labels c</a:t>
            </a:r>
            <a:r>
              <a:rPr lang="en-US" baseline="-25000" dirty="0" smtClean="0"/>
              <a:t>1</a:t>
            </a:r>
            <a:r>
              <a:rPr lang="en-US" dirty="0" smtClean="0"/>
              <a:t>…</a:t>
            </a:r>
            <a:r>
              <a:rPr lang="en-US" dirty="0" err="1" smtClean="0"/>
              <a:t>c</a:t>
            </a:r>
            <a:r>
              <a:rPr lang="en-US" baseline="-25000" dirty="0" err="1" smtClean="0"/>
              <a:t>N</a:t>
            </a:r>
            <a:r>
              <a:rPr lang="en-US" dirty="0" smtClean="0"/>
              <a:t>, where each </a:t>
            </a:r>
            <a:r>
              <a:rPr lang="en-US" dirty="0" err="1" smtClean="0"/>
              <a:t>c</a:t>
            </a:r>
            <a:r>
              <a:rPr lang="en-US" baseline="-25000" dirty="0" err="1" smtClean="0"/>
              <a:t>i</a:t>
            </a:r>
            <a:r>
              <a:rPr lang="en-US" dirty="0" smtClean="0"/>
              <a:t> is +1 or -1</a:t>
            </a:r>
          </a:p>
          <a:p>
            <a:r>
              <a:rPr lang="en-US" dirty="0" smtClean="0"/>
              <a:t>Pose as a constrained optimization problem</a:t>
            </a:r>
          </a:p>
          <a:p>
            <a:pPr lvl="1">
              <a:spcAft>
                <a:spcPts val="0"/>
              </a:spcAft>
            </a:pPr>
            <a:r>
              <a:rPr lang="en-US" sz="2300" dirty="0" smtClean="0"/>
              <a:t>Maximize the margin, subject to </a:t>
            </a:r>
          </a:p>
          <a:p>
            <a:pPr lvl="1">
              <a:spcAft>
                <a:spcPts val="0"/>
              </a:spcAft>
              <a:buNone/>
            </a:pPr>
            <a:r>
              <a:rPr lang="en-US" sz="2300" dirty="0" smtClean="0"/>
              <a:t>	constraint that the predicted labels</a:t>
            </a:r>
          </a:p>
          <a:p>
            <a:pPr lvl="1">
              <a:spcAft>
                <a:spcPts val="0"/>
              </a:spcAft>
              <a:buNone/>
            </a:pPr>
            <a:r>
              <a:rPr lang="en-US" sz="2300" dirty="0" smtClean="0"/>
              <a:t>	are correct, i.e.:</a:t>
            </a:r>
          </a:p>
          <a:p>
            <a:pPr lvl="1">
              <a:spcAft>
                <a:spcPts val="0"/>
              </a:spcAft>
              <a:buNone/>
            </a:pPr>
            <a:endParaRPr lang="en-US" sz="2300" dirty="0" smtClean="0"/>
          </a:p>
          <a:p>
            <a:pPr lvl="1">
              <a:spcAft>
                <a:spcPts val="0"/>
              </a:spcAft>
              <a:buNone/>
            </a:pPr>
            <a:endParaRPr lang="en-US" sz="2300" dirty="0" smtClean="0"/>
          </a:p>
          <a:p>
            <a:pPr lvl="1">
              <a:spcAft>
                <a:spcPts val="0"/>
              </a:spcAft>
              <a:buNone/>
            </a:pPr>
            <a:r>
              <a:rPr lang="en-US" sz="2300" dirty="0" smtClean="0"/>
              <a:t>For mathematical convenience, people usually</a:t>
            </a:r>
          </a:p>
          <a:p>
            <a:pPr lvl="1">
              <a:spcAft>
                <a:spcPts val="0"/>
              </a:spcAft>
              <a:buNone/>
            </a:pPr>
            <a:r>
              <a:rPr lang="en-US" sz="2300" dirty="0" smtClean="0"/>
              <a:t>instead minimize:</a:t>
            </a:r>
          </a:p>
          <a:p>
            <a:pPr lvl="1"/>
            <a:endParaRPr lang="en-US" dirty="0" smtClean="0"/>
          </a:p>
          <a:p>
            <a:pPr lvl="1"/>
            <a:endParaRPr lang="en-US" dirty="0" smtClean="0"/>
          </a:p>
          <a:p>
            <a:pPr lvl="1"/>
            <a:endParaRPr lang="en-US" dirty="0" smtClean="0"/>
          </a:p>
        </p:txBody>
      </p:sp>
      <p:grpSp>
        <p:nvGrpSpPr>
          <p:cNvPr id="34" name="Group 33"/>
          <p:cNvGrpSpPr/>
          <p:nvPr/>
        </p:nvGrpSpPr>
        <p:grpSpPr>
          <a:xfrm>
            <a:off x="6299200" y="3073400"/>
            <a:ext cx="2844800" cy="3583979"/>
            <a:chOff x="5014913" y="1300163"/>
            <a:chExt cx="4129089" cy="4317497"/>
          </a:xfrm>
        </p:grpSpPr>
        <p:sp>
          <p:nvSpPr>
            <p:cNvPr id="4" name="Rectangle 5"/>
            <p:cNvSpPr>
              <a:spLocks noChangeArrowheads="1"/>
            </p:cNvSpPr>
            <p:nvPr/>
          </p:nvSpPr>
          <p:spPr bwMode="auto">
            <a:xfrm>
              <a:off x="6876690" y="4764894"/>
              <a:ext cx="2267312" cy="852766"/>
            </a:xfrm>
            <a:prstGeom prst="rect">
              <a:avLst/>
            </a:prstGeom>
            <a:noFill/>
            <a:ln w="9525">
              <a:noFill/>
              <a:miter lim="800000"/>
              <a:headEnd/>
              <a:tailEnd/>
            </a:ln>
          </p:spPr>
          <p:txBody>
            <a:bodyPr wrap="square">
              <a:prstTxWarp prst="textNoShape">
                <a:avLst/>
              </a:prstTxWarp>
              <a:spAutoFit/>
            </a:bodyPr>
            <a:lstStyle/>
            <a:p>
              <a:pPr defTabSz="914400" fontAlgn="base">
                <a:spcBef>
                  <a:spcPct val="0"/>
                </a:spcBef>
                <a:spcAft>
                  <a:spcPct val="0"/>
                </a:spcAft>
              </a:pPr>
              <a:r>
                <a:rPr lang="en-US" sz="2000" dirty="0">
                  <a:solidFill>
                    <a:prstClr val="black"/>
                  </a:solidFill>
                  <a:latin typeface="Calibri" charset="0"/>
                  <a:ea typeface="Arial" charset="0"/>
                  <a:cs typeface="Arial" charset="0"/>
                </a:rPr>
                <a:t>Margin = </a:t>
              </a:r>
            </a:p>
            <a:p>
              <a:pPr defTabSz="914400" fontAlgn="base">
                <a:spcBef>
                  <a:spcPct val="0"/>
                </a:spcBef>
                <a:spcAft>
                  <a:spcPct val="0"/>
                </a:spcAft>
              </a:pPr>
              <a:r>
                <a:rPr lang="en-US" sz="2000" dirty="0">
                  <a:solidFill>
                    <a:prstClr val="black"/>
                  </a:solidFill>
                  <a:latin typeface="Calibri" charset="0"/>
                  <a:ea typeface="Arial" charset="0"/>
                  <a:cs typeface="Arial" charset="0"/>
                </a:rPr>
                <a:t>2/||w||</a:t>
              </a:r>
            </a:p>
          </p:txBody>
        </p:sp>
        <p:sp>
          <p:nvSpPr>
            <p:cNvPr id="5" name="Oval 6"/>
            <p:cNvSpPr>
              <a:spLocks noChangeArrowheads="1"/>
            </p:cNvSpPr>
            <p:nvPr/>
          </p:nvSpPr>
          <p:spPr bwMode="auto">
            <a:xfrm>
              <a:off x="5078413" y="2781300"/>
              <a:ext cx="125412"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6" name="Oval 7"/>
            <p:cNvSpPr>
              <a:spLocks noChangeArrowheads="1"/>
            </p:cNvSpPr>
            <p:nvPr/>
          </p:nvSpPr>
          <p:spPr bwMode="auto">
            <a:xfrm>
              <a:off x="5646738" y="2843213"/>
              <a:ext cx="127000" cy="122237"/>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7" name="Oval 8"/>
            <p:cNvSpPr>
              <a:spLocks noChangeArrowheads="1"/>
            </p:cNvSpPr>
            <p:nvPr/>
          </p:nvSpPr>
          <p:spPr bwMode="auto">
            <a:xfrm>
              <a:off x="5646738" y="3398838"/>
              <a:ext cx="127000" cy="122237"/>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8" name="Oval 9"/>
            <p:cNvSpPr>
              <a:spLocks noChangeArrowheads="1"/>
            </p:cNvSpPr>
            <p:nvPr/>
          </p:nvSpPr>
          <p:spPr bwMode="auto">
            <a:xfrm>
              <a:off x="5014913" y="3027363"/>
              <a:ext cx="127000"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9" name="Oval 10"/>
            <p:cNvSpPr>
              <a:spLocks noChangeArrowheads="1"/>
            </p:cNvSpPr>
            <p:nvPr/>
          </p:nvSpPr>
          <p:spPr bwMode="auto">
            <a:xfrm>
              <a:off x="6975475" y="2039938"/>
              <a:ext cx="125413"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0" name="Oval 11"/>
            <p:cNvSpPr>
              <a:spLocks noChangeArrowheads="1"/>
            </p:cNvSpPr>
            <p:nvPr/>
          </p:nvSpPr>
          <p:spPr bwMode="auto">
            <a:xfrm>
              <a:off x="7607300" y="2287588"/>
              <a:ext cx="127000"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1" name="Oval 12"/>
            <p:cNvSpPr>
              <a:spLocks noChangeArrowheads="1"/>
            </p:cNvSpPr>
            <p:nvPr/>
          </p:nvSpPr>
          <p:spPr bwMode="auto">
            <a:xfrm>
              <a:off x="7797800" y="2843213"/>
              <a:ext cx="125413" cy="12223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2" name="Oval 13"/>
            <p:cNvSpPr>
              <a:spLocks noChangeArrowheads="1"/>
            </p:cNvSpPr>
            <p:nvPr/>
          </p:nvSpPr>
          <p:spPr bwMode="auto">
            <a:xfrm>
              <a:off x="6596063" y="1793875"/>
              <a:ext cx="125412"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3" name="Oval 14"/>
            <p:cNvSpPr>
              <a:spLocks noChangeArrowheads="1"/>
            </p:cNvSpPr>
            <p:nvPr/>
          </p:nvSpPr>
          <p:spPr bwMode="auto">
            <a:xfrm>
              <a:off x="8302625" y="3459163"/>
              <a:ext cx="127000"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4" name="Oval 15"/>
            <p:cNvSpPr>
              <a:spLocks noChangeArrowheads="1"/>
            </p:cNvSpPr>
            <p:nvPr/>
          </p:nvSpPr>
          <p:spPr bwMode="auto">
            <a:xfrm>
              <a:off x="8493125" y="2533650"/>
              <a:ext cx="125413"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5" name="Oval 16"/>
            <p:cNvSpPr>
              <a:spLocks noChangeArrowheads="1"/>
            </p:cNvSpPr>
            <p:nvPr/>
          </p:nvSpPr>
          <p:spPr bwMode="auto">
            <a:xfrm>
              <a:off x="6280150" y="4200525"/>
              <a:ext cx="125413"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6" name="Oval 17"/>
            <p:cNvSpPr>
              <a:spLocks noChangeArrowheads="1"/>
            </p:cNvSpPr>
            <p:nvPr/>
          </p:nvSpPr>
          <p:spPr bwMode="auto">
            <a:xfrm>
              <a:off x="7797800" y="1608138"/>
              <a:ext cx="125413"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7" name="Oval 18"/>
            <p:cNvSpPr>
              <a:spLocks noChangeArrowheads="1"/>
            </p:cNvSpPr>
            <p:nvPr/>
          </p:nvSpPr>
          <p:spPr bwMode="auto">
            <a:xfrm>
              <a:off x="8872538" y="3275013"/>
              <a:ext cx="125412"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18" name="Line 19"/>
            <p:cNvSpPr>
              <a:spLocks noChangeShapeType="1"/>
            </p:cNvSpPr>
            <p:nvPr/>
          </p:nvSpPr>
          <p:spPr bwMode="auto">
            <a:xfrm>
              <a:off x="5837238" y="1608138"/>
              <a:ext cx="2276475" cy="2962275"/>
            </a:xfrm>
            <a:prstGeom prst="line">
              <a:avLst/>
            </a:prstGeom>
            <a:noFill/>
            <a:ln w="38100">
              <a:solidFill>
                <a:schemeClr val="tx1"/>
              </a:solidFill>
              <a:round/>
              <a:headEnd/>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19" name="Oval 20"/>
            <p:cNvSpPr>
              <a:spLocks noChangeArrowheads="1"/>
            </p:cNvSpPr>
            <p:nvPr/>
          </p:nvSpPr>
          <p:spPr bwMode="auto">
            <a:xfrm>
              <a:off x="6848475" y="1300163"/>
              <a:ext cx="127000"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20" name="Oval 21"/>
            <p:cNvSpPr>
              <a:spLocks noChangeArrowheads="1"/>
            </p:cNvSpPr>
            <p:nvPr/>
          </p:nvSpPr>
          <p:spPr bwMode="auto">
            <a:xfrm>
              <a:off x="6975475" y="4570413"/>
              <a:ext cx="125413"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21" name="Line 22"/>
            <p:cNvSpPr>
              <a:spLocks noChangeShapeType="1"/>
            </p:cNvSpPr>
            <p:nvPr/>
          </p:nvSpPr>
          <p:spPr bwMode="auto">
            <a:xfrm>
              <a:off x="5521325" y="1855788"/>
              <a:ext cx="2276475" cy="2962275"/>
            </a:xfrm>
            <a:prstGeom prst="line">
              <a:avLst/>
            </a:prstGeom>
            <a:noFill/>
            <a:ln w="38100">
              <a:solidFill>
                <a:schemeClr val="tx1"/>
              </a:solidFill>
              <a:prstDash val="dash"/>
              <a:round/>
              <a:headEnd/>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22" name="Line 23"/>
            <p:cNvSpPr>
              <a:spLocks noChangeShapeType="1"/>
            </p:cNvSpPr>
            <p:nvPr/>
          </p:nvSpPr>
          <p:spPr bwMode="auto">
            <a:xfrm>
              <a:off x="6153150" y="1423988"/>
              <a:ext cx="2212975" cy="2838450"/>
            </a:xfrm>
            <a:prstGeom prst="line">
              <a:avLst/>
            </a:prstGeom>
            <a:noFill/>
            <a:ln w="38100">
              <a:solidFill>
                <a:schemeClr val="tx1"/>
              </a:solidFill>
              <a:prstDash val="dash"/>
              <a:round/>
              <a:headEnd/>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23" name="Oval 24"/>
            <p:cNvSpPr>
              <a:spLocks noChangeArrowheads="1"/>
            </p:cNvSpPr>
            <p:nvPr/>
          </p:nvSpPr>
          <p:spPr bwMode="auto">
            <a:xfrm>
              <a:off x="6280150" y="2905125"/>
              <a:ext cx="125413" cy="122238"/>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24" name="Oval 25"/>
            <p:cNvSpPr>
              <a:spLocks noChangeArrowheads="1"/>
            </p:cNvSpPr>
            <p:nvPr/>
          </p:nvSpPr>
          <p:spPr bwMode="auto">
            <a:xfrm>
              <a:off x="6784975" y="3582988"/>
              <a:ext cx="127000"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25" name="Oval 26"/>
            <p:cNvSpPr>
              <a:spLocks noChangeArrowheads="1"/>
            </p:cNvSpPr>
            <p:nvPr/>
          </p:nvSpPr>
          <p:spPr bwMode="auto">
            <a:xfrm>
              <a:off x="7227888" y="2843213"/>
              <a:ext cx="127000" cy="122237"/>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26" name="Line 27"/>
            <p:cNvSpPr>
              <a:spLocks noChangeShapeType="1"/>
            </p:cNvSpPr>
            <p:nvPr/>
          </p:nvSpPr>
          <p:spPr bwMode="auto">
            <a:xfrm flipV="1">
              <a:off x="7797800" y="4324350"/>
              <a:ext cx="631825" cy="493713"/>
            </a:xfrm>
            <a:prstGeom prst="line">
              <a:avLst/>
            </a:prstGeom>
            <a:noFill/>
            <a:ln w="19050">
              <a:solidFill>
                <a:srgbClr val="FF0000"/>
              </a:solidFill>
              <a:round/>
              <a:headEnd type="stealth" w="med" len="med"/>
              <a:tailEnd type="stealth" w="med" len="me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grpSp>
      <p:pic>
        <p:nvPicPr>
          <p:cNvPr id="36" name="Picture 35"/>
          <p:cNvPicPr>
            <a:picLocks noChangeAspect="1"/>
          </p:cNvPicPr>
          <p:nvPr/>
        </p:nvPicPr>
        <p:blipFill>
          <a:blip r:embed="rId2">
            <a:clrChange>
              <a:clrFrom>
                <a:srgbClr val="FFFFFF"/>
              </a:clrFrom>
              <a:clrTo>
                <a:srgbClr val="FFFFFF">
                  <a:alpha val="0"/>
                </a:srgbClr>
              </a:clrTo>
            </a:clrChange>
          </a:blip>
          <a:stretch>
            <a:fillRect/>
          </a:stretch>
        </p:blipFill>
        <p:spPr>
          <a:xfrm>
            <a:off x="196850" y="5946484"/>
            <a:ext cx="5861050" cy="911516"/>
          </a:xfrm>
          <a:prstGeom prst="rect">
            <a:avLst/>
          </a:prstGeom>
        </p:spPr>
      </p:pic>
      <p:pic>
        <p:nvPicPr>
          <p:cNvPr id="38" name="Picture 37"/>
          <p:cNvPicPr>
            <a:picLocks noChangeAspect="1"/>
          </p:cNvPicPr>
          <p:nvPr/>
        </p:nvPicPr>
        <p:blipFill>
          <a:blip r:embed="rId3">
            <a:clrChange>
              <a:clrFrom>
                <a:srgbClr val="FFFFFF"/>
              </a:clrFrom>
              <a:clrTo>
                <a:srgbClr val="FFFFFF">
                  <a:alpha val="0"/>
                </a:srgbClr>
              </a:clrTo>
            </a:clrChange>
          </a:blip>
          <a:stretch>
            <a:fillRect/>
          </a:stretch>
        </p:blipFill>
        <p:spPr>
          <a:xfrm>
            <a:off x="177800" y="4229100"/>
            <a:ext cx="6167438" cy="939800"/>
          </a:xfrm>
          <a:prstGeom prst="rect">
            <a:avLst/>
          </a:prstGeom>
        </p:spPr>
      </p:pic>
    </p:spTree>
    <p:extLst>
      <p:ext uri="{BB962C8B-B14F-4D97-AF65-F5344CB8AC3E}">
        <p14:creationId xmlns:p14="http://schemas.microsoft.com/office/powerpoint/2010/main" val="40983607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r>
              <a:rPr lang="en-US" smtClean="0"/>
              <a:t>Key Insights</a:t>
            </a:r>
            <a:endParaRPr lang="en-US" dirty="0"/>
          </a:p>
        </p:txBody>
      </p:sp>
      <p:sp>
        <p:nvSpPr>
          <p:cNvPr id="439299" name="Rectangle 3"/>
          <p:cNvSpPr>
            <a:spLocks noGrp="1" noChangeArrowheads="1"/>
          </p:cNvSpPr>
          <p:nvPr>
            <p:ph idx="1"/>
          </p:nvPr>
        </p:nvSpPr>
        <p:spPr/>
        <p:txBody>
          <a:bodyPr/>
          <a:lstStyle/>
          <a:p>
            <a:r>
              <a:rPr lang="en-US" smtClean="0"/>
              <a:t>The optimal classification boundary is defined by just a few (d+1) points: support vectors</a:t>
            </a:r>
          </a:p>
          <a:p>
            <a:endParaRPr lang="en-US" dirty="0"/>
          </a:p>
        </p:txBody>
      </p:sp>
      <p:sp>
        <p:nvSpPr>
          <p:cNvPr id="26" name="Slide Number Placeholder 5"/>
          <p:cNvSpPr>
            <a:spLocks noGrp="1"/>
          </p:cNvSpPr>
          <p:nvPr>
            <p:ph type="sldNum" sz="quarter" idx="12"/>
          </p:nvPr>
        </p:nvSpPr>
        <p:spPr/>
        <p:txBody>
          <a:bodyPr/>
          <a:lstStyle/>
          <a:p>
            <a:fld id="{2B801E76-9197-4160-B39B-A26A90FE19AD}" type="slidenum">
              <a:rPr lang="en-US" smtClean="0"/>
              <a:pPr/>
              <a:t>12</a:t>
            </a:fld>
            <a:endParaRPr lang="en-US"/>
          </a:p>
        </p:txBody>
      </p:sp>
      <p:sp>
        <p:nvSpPr>
          <p:cNvPr id="439300" name="Line 4"/>
          <p:cNvSpPr>
            <a:spLocks noChangeShapeType="1"/>
          </p:cNvSpPr>
          <p:nvPr/>
        </p:nvSpPr>
        <p:spPr bwMode="auto">
          <a:xfrm flipV="1">
            <a:off x="2438400" y="3352800"/>
            <a:ext cx="0" cy="2895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9301" name="Line 5"/>
          <p:cNvSpPr>
            <a:spLocks noChangeShapeType="1"/>
          </p:cNvSpPr>
          <p:nvPr/>
        </p:nvSpPr>
        <p:spPr bwMode="auto">
          <a:xfrm>
            <a:off x="2438400" y="6248400"/>
            <a:ext cx="3505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9302" name="Line 6"/>
          <p:cNvSpPr>
            <a:spLocks noChangeShapeType="1"/>
          </p:cNvSpPr>
          <p:nvPr/>
        </p:nvSpPr>
        <p:spPr bwMode="auto">
          <a:xfrm>
            <a:off x="2590800" y="4114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9303" name="Line 7"/>
          <p:cNvSpPr>
            <a:spLocks noChangeShapeType="1"/>
          </p:cNvSpPr>
          <p:nvPr/>
        </p:nvSpPr>
        <p:spPr bwMode="auto">
          <a:xfrm>
            <a:off x="2743200" y="5257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9304" name="Line 8"/>
          <p:cNvSpPr>
            <a:spLocks noChangeShapeType="1"/>
          </p:cNvSpPr>
          <p:nvPr/>
        </p:nvSpPr>
        <p:spPr bwMode="auto">
          <a:xfrm>
            <a:off x="3810000" y="5638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439305" name="Group 9"/>
          <p:cNvGrpSpPr>
            <a:grpSpLocks/>
          </p:cNvGrpSpPr>
          <p:nvPr/>
        </p:nvGrpSpPr>
        <p:grpSpPr bwMode="auto">
          <a:xfrm>
            <a:off x="3581400" y="3810000"/>
            <a:ext cx="152400" cy="152400"/>
            <a:chOff x="1392" y="2544"/>
            <a:chExt cx="96" cy="96"/>
          </a:xfrm>
        </p:grpSpPr>
        <p:sp>
          <p:nvSpPr>
            <p:cNvPr id="439306" name="Line 10"/>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9307" name="Line 11"/>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39308" name="Group 12"/>
          <p:cNvGrpSpPr>
            <a:grpSpLocks/>
          </p:cNvGrpSpPr>
          <p:nvPr/>
        </p:nvGrpSpPr>
        <p:grpSpPr bwMode="auto">
          <a:xfrm>
            <a:off x="4876800" y="4724400"/>
            <a:ext cx="152400" cy="152400"/>
            <a:chOff x="1392" y="2544"/>
            <a:chExt cx="96" cy="96"/>
          </a:xfrm>
        </p:grpSpPr>
        <p:sp>
          <p:nvSpPr>
            <p:cNvPr id="439309" name="Line 13"/>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9310" name="Line 14"/>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39311" name="Group 15"/>
          <p:cNvGrpSpPr>
            <a:grpSpLocks/>
          </p:cNvGrpSpPr>
          <p:nvPr/>
        </p:nvGrpSpPr>
        <p:grpSpPr bwMode="auto">
          <a:xfrm>
            <a:off x="5715000" y="4114800"/>
            <a:ext cx="152400" cy="152400"/>
            <a:chOff x="1392" y="2544"/>
            <a:chExt cx="96" cy="96"/>
          </a:xfrm>
        </p:grpSpPr>
        <p:sp>
          <p:nvSpPr>
            <p:cNvPr id="439312" name="Line 16"/>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9313" name="Line 17"/>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439314" name="Line 18"/>
          <p:cNvSpPr>
            <a:spLocks noChangeShapeType="1"/>
          </p:cNvSpPr>
          <p:nvPr/>
        </p:nvSpPr>
        <p:spPr bwMode="auto">
          <a:xfrm>
            <a:off x="2514600" y="3200400"/>
            <a:ext cx="2590800" cy="3276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9315" name="Line 19"/>
          <p:cNvSpPr>
            <a:spLocks noChangeShapeType="1"/>
          </p:cNvSpPr>
          <p:nvPr/>
        </p:nvSpPr>
        <p:spPr bwMode="auto">
          <a:xfrm>
            <a:off x="2133600" y="3352800"/>
            <a:ext cx="2590800" cy="3276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9316" name="Line 20"/>
          <p:cNvSpPr>
            <a:spLocks noChangeShapeType="1"/>
          </p:cNvSpPr>
          <p:nvPr/>
        </p:nvSpPr>
        <p:spPr bwMode="auto">
          <a:xfrm>
            <a:off x="2895600" y="2971800"/>
            <a:ext cx="2590800" cy="32766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39317" name="AutoShape 21"/>
          <p:cNvSpPr>
            <a:spLocks/>
          </p:cNvSpPr>
          <p:nvPr/>
        </p:nvSpPr>
        <p:spPr bwMode="auto">
          <a:xfrm rot="2634214">
            <a:off x="2133600" y="2895600"/>
            <a:ext cx="76200" cy="457200"/>
          </a:xfrm>
          <a:prstGeom prst="leftBrace">
            <a:avLst>
              <a:gd name="adj1" fmla="val 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9318" name="Text Box 22"/>
          <p:cNvSpPr txBox="1">
            <a:spLocks noChangeArrowheads="1"/>
          </p:cNvSpPr>
          <p:nvPr/>
        </p:nvSpPr>
        <p:spPr bwMode="auto">
          <a:xfrm>
            <a:off x="914400" y="2895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b="1"/>
              <a:t>Margin</a:t>
            </a:r>
          </a:p>
        </p:txBody>
      </p:sp>
      <p:sp>
        <p:nvSpPr>
          <p:cNvPr id="439319" name="Oval 23"/>
          <p:cNvSpPr>
            <a:spLocks noChangeArrowheads="1"/>
          </p:cNvSpPr>
          <p:nvPr/>
        </p:nvSpPr>
        <p:spPr bwMode="auto">
          <a:xfrm>
            <a:off x="2514600" y="3962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9320" name="Oval 24"/>
          <p:cNvSpPr>
            <a:spLocks noChangeArrowheads="1"/>
          </p:cNvSpPr>
          <p:nvPr/>
        </p:nvSpPr>
        <p:spPr bwMode="auto">
          <a:xfrm>
            <a:off x="3733800" y="5486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9321" name="Oval 25"/>
          <p:cNvSpPr>
            <a:spLocks noChangeArrowheads="1"/>
          </p:cNvSpPr>
          <p:nvPr/>
        </p:nvSpPr>
        <p:spPr bwMode="auto">
          <a:xfrm>
            <a:off x="3505200" y="3733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2422874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Lagrange…</a:t>
            </a:r>
            <a:endParaRPr lang="en-US" dirty="0"/>
          </a:p>
        </p:txBody>
      </p:sp>
      <p:sp>
        <p:nvSpPr>
          <p:cNvPr id="11" name="TextBox 10"/>
          <p:cNvSpPr txBox="1"/>
          <p:nvPr/>
        </p:nvSpPr>
        <p:spPr>
          <a:xfrm>
            <a:off x="596900" y="2819400"/>
            <a:ext cx="2146300" cy="461665"/>
          </a:xfrm>
          <a:prstGeom prst="rect">
            <a:avLst/>
          </a:prstGeom>
          <a:noFill/>
        </p:spPr>
        <p:txBody>
          <a:bodyPr wrap="square" rtlCol="0">
            <a:spAutoFit/>
          </a:bodyPr>
          <a:lstStyle/>
          <a:p>
            <a:r>
              <a:rPr lang="en-US" sz="2400" dirty="0" smtClean="0"/>
              <a:t>So…</a:t>
            </a:r>
            <a:endParaRPr lang="en-US" sz="2400" dirty="0"/>
          </a:p>
        </p:txBody>
      </p:sp>
      <p:pic>
        <p:nvPicPr>
          <p:cNvPr id="17" name="Picture 1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3321050"/>
            <a:ext cx="4203700" cy="977900"/>
          </a:xfrm>
          <a:prstGeom prst="rect">
            <a:avLst/>
          </a:prstGeom>
        </p:spPr>
      </p:pic>
      <p:pic>
        <p:nvPicPr>
          <p:cNvPr id="21" name="Picture 2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50" y="1485900"/>
            <a:ext cx="7683500" cy="939800"/>
          </a:xfrm>
          <a:prstGeom prst="rect">
            <a:avLst/>
          </a:prstGeom>
        </p:spPr>
      </p:pic>
      <p:sp>
        <p:nvSpPr>
          <p:cNvPr id="3" name="Rectangle 2"/>
          <p:cNvSpPr/>
          <p:nvPr/>
        </p:nvSpPr>
        <p:spPr>
          <a:xfrm>
            <a:off x="3138575" y="3235914"/>
            <a:ext cx="3126363" cy="11234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1016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Lagrange…</a:t>
            </a:r>
            <a:endParaRPr lang="en-US" dirty="0"/>
          </a:p>
        </p:txBody>
      </p:sp>
      <p:sp>
        <p:nvSpPr>
          <p:cNvPr id="11" name="TextBox 10"/>
          <p:cNvSpPr txBox="1"/>
          <p:nvPr/>
        </p:nvSpPr>
        <p:spPr>
          <a:xfrm>
            <a:off x="596900" y="2819400"/>
            <a:ext cx="2146300" cy="461665"/>
          </a:xfrm>
          <a:prstGeom prst="rect">
            <a:avLst/>
          </a:prstGeom>
          <a:noFill/>
        </p:spPr>
        <p:txBody>
          <a:bodyPr wrap="square" rtlCol="0">
            <a:spAutoFit/>
          </a:bodyPr>
          <a:lstStyle/>
          <a:p>
            <a:r>
              <a:rPr lang="en-US" sz="2400" dirty="0" smtClean="0"/>
              <a:t>So…</a:t>
            </a:r>
            <a:endParaRPr lang="en-US" sz="2400" dirty="0"/>
          </a:p>
        </p:txBody>
      </p:sp>
      <p:sp>
        <p:nvSpPr>
          <p:cNvPr id="12" name="TextBox 11"/>
          <p:cNvSpPr txBox="1"/>
          <p:nvPr/>
        </p:nvSpPr>
        <p:spPr>
          <a:xfrm>
            <a:off x="660400" y="4546600"/>
            <a:ext cx="2286000" cy="461665"/>
          </a:xfrm>
          <a:prstGeom prst="rect">
            <a:avLst/>
          </a:prstGeom>
          <a:noFill/>
        </p:spPr>
        <p:txBody>
          <a:bodyPr wrap="square" rtlCol="0">
            <a:spAutoFit/>
          </a:bodyPr>
          <a:lstStyle/>
          <a:p>
            <a:r>
              <a:rPr lang="en-US" sz="2400" dirty="0" smtClean="0"/>
              <a:t>Setting to 0…</a:t>
            </a:r>
            <a:endParaRPr lang="en-US" sz="2400" dirty="0"/>
          </a:p>
        </p:txBody>
      </p:sp>
      <p:pic>
        <p:nvPicPr>
          <p:cNvPr id="16" name="Picture 1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50" y="5048250"/>
            <a:ext cx="2933700" cy="647700"/>
          </a:xfrm>
          <a:prstGeom prst="rect">
            <a:avLst/>
          </a:prstGeom>
        </p:spPr>
      </p:pic>
      <p:pic>
        <p:nvPicPr>
          <p:cNvPr id="17" name="Picture 1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250" y="3321050"/>
            <a:ext cx="4203700" cy="977900"/>
          </a:xfrm>
          <a:prstGeom prst="rect">
            <a:avLst/>
          </a:prstGeom>
        </p:spPr>
      </p:pic>
      <p:pic>
        <p:nvPicPr>
          <p:cNvPr id="21" name="Picture 2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0" y="1485900"/>
            <a:ext cx="7683500" cy="939800"/>
          </a:xfrm>
          <a:prstGeom prst="rect">
            <a:avLst/>
          </a:prstGeom>
        </p:spPr>
      </p:pic>
    </p:spTree>
    <p:extLst>
      <p:ext uri="{BB962C8B-B14F-4D97-AF65-F5344CB8AC3E}">
        <p14:creationId xmlns:p14="http://schemas.microsoft.com/office/powerpoint/2010/main" val="133529676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Lagrange…</a:t>
            </a:r>
            <a:endParaRPr lang="en-US" dirty="0"/>
          </a:p>
        </p:txBody>
      </p:sp>
      <p:sp>
        <p:nvSpPr>
          <p:cNvPr id="11" name="TextBox 10"/>
          <p:cNvSpPr txBox="1"/>
          <p:nvPr/>
        </p:nvSpPr>
        <p:spPr>
          <a:xfrm>
            <a:off x="596900" y="2819400"/>
            <a:ext cx="2146300" cy="461665"/>
          </a:xfrm>
          <a:prstGeom prst="rect">
            <a:avLst/>
          </a:prstGeom>
          <a:noFill/>
        </p:spPr>
        <p:txBody>
          <a:bodyPr wrap="square" rtlCol="0">
            <a:spAutoFit/>
          </a:bodyPr>
          <a:lstStyle/>
          <a:p>
            <a:r>
              <a:rPr lang="en-US" sz="2400" dirty="0" smtClean="0"/>
              <a:t>So…</a:t>
            </a:r>
            <a:endParaRPr lang="en-US" sz="2400" dirty="0"/>
          </a:p>
        </p:txBody>
      </p:sp>
      <p:pic>
        <p:nvPicPr>
          <p:cNvPr id="18" name="Picture 1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85900"/>
            <a:ext cx="7683500" cy="939800"/>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3181350"/>
            <a:ext cx="3200400" cy="977900"/>
          </a:xfrm>
          <a:prstGeom prst="rect">
            <a:avLst/>
          </a:prstGeom>
        </p:spPr>
      </p:pic>
      <p:sp>
        <p:nvSpPr>
          <p:cNvPr id="8" name="Rectangle 7"/>
          <p:cNvSpPr/>
          <p:nvPr/>
        </p:nvSpPr>
        <p:spPr>
          <a:xfrm>
            <a:off x="3138575" y="3235914"/>
            <a:ext cx="3126363" cy="11234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1884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Lagrange…</a:t>
            </a:r>
            <a:endParaRPr lang="en-US" dirty="0"/>
          </a:p>
        </p:txBody>
      </p:sp>
      <p:sp>
        <p:nvSpPr>
          <p:cNvPr id="11" name="TextBox 10"/>
          <p:cNvSpPr txBox="1"/>
          <p:nvPr/>
        </p:nvSpPr>
        <p:spPr>
          <a:xfrm>
            <a:off x="596900" y="2819400"/>
            <a:ext cx="2146300" cy="461665"/>
          </a:xfrm>
          <a:prstGeom prst="rect">
            <a:avLst/>
          </a:prstGeom>
          <a:noFill/>
        </p:spPr>
        <p:txBody>
          <a:bodyPr wrap="square" rtlCol="0">
            <a:spAutoFit/>
          </a:bodyPr>
          <a:lstStyle/>
          <a:p>
            <a:r>
              <a:rPr lang="en-US" sz="2400" dirty="0" smtClean="0"/>
              <a:t>So…</a:t>
            </a:r>
            <a:endParaRPr lang="en-US" sz="2400" dirty="0"/>
          </a:p>
        </p:txBody>
      </p:sp>
      <p:sp>
        <p:nvSpPr>
          <p:cNvPr id="12" name="TextBox 11"/>
          <p:cNvSpPr txBox="1"/>
          <p:nvPr/>
        </p:nvSpPr>
        <p:spPr>
          <a:xfrm>
            <a:off x="660400" y="4546600"/>
            <a:ext cx="2286000" cy="461665"/>
          </a:xfrm>
          <a:prstGeom prst="rect">
            <a:avLst/>
          </a:prstGeom>
          <a:noFill/>
        </p:spPr>
        <p:txBody>
          <a:bodyPr wrap="square" rtlCol="0">
            <a:spAutoFit/>
          </a:bodyPr>
          <a:lstStyle/>
          <a:p>
            <a:r>
              <a:rPr lang="en-US" sz="2400" dirty="0" smtClean="0"/>
              <a:t>Setting to 0…</a:t>
            </a:r>
            <a:endParaRPr lang="en-US" sz="2400" dirty="0"/>
          </a:p>
        </p:txBody>
      </p:sp>
      <p:pic>
        <p:nvPicPr>
          <p:cNvPr id="18" name="Picture 1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0" y="1485900"/>
            <a:ext cx="7683500" cy="939800"/>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3181350"/>
            <a:ext cx="3200400" cy="9779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450" y="5086350"/>
            <a:ext cx="2349500" cy="647700"/>
          </a:xfrm>
          <a:prstGeom prst="rect">
            <a:avLst/>
          </a:prstGeom>
        </p:spPr>
      </p:pic>
    </p:spTree>
    <p:extLst>
      <p:ext uri="{BB962C8B-B14F-4D97-AF65-F5344CB8AC3E}">
        <p14:creationId xmlns:p14="http://schemas.microsoft.com/office/powerpoint/2010/main" val="7642212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t>
            </a:r>
            <a:endParaRPr lang="en-US"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5415"/>
            <a:ext cx="9144000" cy="526171"/>
          </a:xfrm>
          <a:prstGeom prst="rect">
            <a:avLst/>
          </a:prstGeom>
        </p:spPr>
      </p:pic>
      <p:sp>
        <p:nvSpPr>
          <p:cNvPr id="9" name="Oval 8"/>
          <p:cNvSpPr/>
          <p:nvPr/>
        </p:nvSpPr>
        <p:spPr>
          <a:xfrm>
            <a:off x="5118100" y="3314700"/>
            <a:ext cx="1244600" cy="1117600"/>
          </a:xfrm>
          <a:prstGeom prst="ellipse">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3359150"/>
            <a:ext cx="7785100" cy="1231900"/>
          </a:xfrm>
          <a:prstGeom prst="rect">
            <a:avLst/>
          </a:prstGeom>
        </p:spPr>
      </p:pic>
      <p:sp>
        <p:nvSpPr>
          <p:cNvPr id="11" name="TextBox 10"/>
          <p:cNvSpPr txBox="1"/>
          <p:nvPr/>
        </p:nvSpPr>
        <p:spPr>
          <a:xfrm>
            <a:off x="3327400" y="5232400"/>
            <a:ext cx="3970521" cy="923330"/>
          </a:xfrm>
          <a:prstGeom prst="rect">
            <a:avLst/>
          </a:prstGeom>
          <a:noFill/>
        </p:spPr>
        <p:txBody>
          <a:bodyPr wrap="none" rtlCol="0">
            <a:spAutoFit/>
          </a:bodyPr>
          <a:lstStyle/>
          <a:p>
            <a:r>
              <a:rPr lang="en-US" dirty="0" smtClean="0">
                <a:solidFill>
                  <a:srgbClr val="3366FF"/>
                </a:solidFill>
              </a:rPr>
              <a:t>Dependence only on the dot product!</a:t>
            </a:r>
          </a:p>
          <a:p>
            <a:endParaRPr lang="en-US" dirty="0">
              <a:solidFill>
                <a:srgbClr val="3366FF"/>
              </a:solidFill>
            </a:endParaRPr>
          </a:p>
          <a:p>
            <a:r>
              <a:rPr lang="en-US" dirty="0" err="1" smtClean="0">
                <a:solidFill>
                  <a:srgbClr val="3366FF"/>
                </a:solidFill>
              </a:rPr>
              <a:t>Eq</a:t>
            </a:r>
            <a:r>
              <a:rPr lang="en-US" dirty="0" smtClean="0">
                <a:solidFill>
                  <a:srgbClr val="3366FF"/>
                </a:solidFill>
              </a:rPr>
              <a:t> (18.13) in the book</a:t>
            </a:r>
            <a:endParaRPr lang="en-US" dirty="0">
              <a:solidFill>
                <a:srgbClr val="3366FF"/>
              </a:solidFill>
            </a:endParaRPr>
          </a:p>
        </p:txBody>
      </p:sp>
    </p:spTree>
    <p:extLst>
      <p:ext uri="{BB962C8B-B14F-4D97-AF65-F5344CB8AC3E}">
        <p14:creationId xmlns:p14="http://schemas.microsoft.com/office/powerpoint/2010/main" val="309527878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230042"/>
            <a:ext cx="8229600" cy="1143000"/>
          </a:xfrm>
        </p:spPr>
        <p:txBody>
          <a:bodyPr/>
          <a:lstStyle/>
          <a:p>
            <a:r>
              <a:rPr lang="en-US" dirty="0" smtClean="0"/>
              <a:t>Using math...</a:t>
            </a:r>
            <a:endParaRPr lang="en-US" dirty="0"/>
          </a:p>
        </p:txBody>
      </p:sp>
      <p:sp>
        <p:nvSpPr>
          <p:cNvPr id="440323" name="Rectangle 3"/>
          <p:cNvSpPr>
            <a:spLocks noGrp="1" noChangeArrowheads="1"/>
          </p:cNvSpPr>
          <p:nvPr>
            <p:ph idx="1"/>
          </p:nvPr>
        </p:nvSpPr>
        <p:spPr>
          <a:xfrm>
            <a:off x="457200" y="912958"/>
            <a:ext cx="8229600" cy="4525963"/>
          </a:xfrm>
        </p:spPr>
        <p:txBody>
          <a:bodyPr/>
          <a:lstStyle/>
          <a:p>
            <a:r>
              <a:rPr lang="en-US" dirty="0" smtClean="0"/>
              <a:t>Can find an optimal classification boundary</a:t>
            </a:r>
          </a:p>
          <a:p>
            <a:pPr marL="0" indent="0">
              <a:buNone/>
            </a:pPr>
            <a:endParaRPr lang="en-US" dirty="0" smtClean="0"/>
          </a:p>
          <a:p>
            <a:r>
              <a:rPr lang="en-US" dirty="0" smtClean="0"/>
              <a:t>Then to classify new vector </a:t>
            </a:r>
            <a:r>
              <a:rPr lang="en-US" b="1" dirty="0" smtClean="0"/>
              <a:t>x</a:t>
            </a:r>
            <a:r>
              <a:rPr lang="en-US" dirty="0" smtClean="0"/>
              <a:t>:</a:t>
            </a:r>
            <a:endParaRPr lang="en-US" dirty="0"/>
          </a:p>
          <a:p>
            <a:pPr lvl="1"/>
            <a:r>
              <a:rPr lang="en-US" dirty="0"/>
              <a:t>If                         </a:t>
            </a:r>
            <a:r>
              <a:rPr lang="en-US" dirty="0" smtClean="0"/>
              <a:t> </a:t>
            </a:r>
            <a:r>
              <a:rPr lang="en-US" dirty="0"/>
              <a:t>+   b &gt; 0, then </a:t>
            </a:r>
            <a:r>
              <a:rPr lang="en-US" dirty="0" smtClean="0">
                <a:solidFill>
                  <a:srgbClr val="3366FF"/>
                </a:solidFill>
              </a:rPr>
              <a:t>positive</a:t>
            </a:r>
            <a:endParaRPr lang="en-US" dirty="0">
              <a:solidFill>
                <a:srgbClr val="3366FF"/>
              </a:solidFill>
            </a:endParaRPr>
          </a:p>
          <a:p>
            <a:pPr lvl="1"/>
            <a:r>
              <a:rPr lang="en-US" dirty="0"/>
              <a:t>If                          </a:t>
            </a:r>
            <a:r>
              <a:rPr lang="en-US" dirty="0" smtClean="0"/>
              <a:t>+   </a:t>
            </a:r>
            <a:r>
              <a:rPr lang="en-US" dirty="0"/>
              <a:t>b &lt; 0, then </a:t>
            </a:r>
            <a:r>
              <a:rPr lang="en-US" dirty="0">
                <a:solidFill>
                  <a:srgbClr val="3366FF"/>
                </a:solidFill>
              </a:rPr>
              <a:t>negative</a:t>
            </a:r>
          </a:p>
          <a:p>
            <a:pPr marL="0" indent="0">
              <a:buNone/>
            </a:pPr>
            <a:endParaRPr lang="en-US" dirty="0"/>
          </a:p>
          <a:p>
            <a:r>
              <a:rPr lang="en-US" dirty="0" smtClean="0"/>
              <a:t>Only a few alphas are </a:t>
            </a:r>
          </a:p>
          <a:p>
            <a:pPr marL="0" indent="0">
              <a:buNone/>
            </a:pPr>
            <a:r>
              <a:rPr lang="en-US" dirty="0"/>
              <a:t> </a:t>
            </a:r>
            <a:r>
              <a:rPr lang="en-US" dirty="0" smtClean="0"/>
              <a:t>    non-zero, so classification can </a:t>
            </a:r>
          </a:p>
          <a:p>
            <a:pPr marL="0" indent="0">
              <a:buNone/>
            </a:pPr>
            <a:r>
              <a:rPr lang="en-US" dirty="0"/>
              <a:t> </a:t>
            </a:r>
            <a:r>
              <a:rPr lang="en-US" dirty="0" smtClean="0"/>
              <a:t>    be performed efficiently</a:t>
            </a:r>
          </a:p>
        </p:txBody>
      </p:sp>
      <p:sp>
        <p:nvSpPr>
          <p:cNvPr id="4" name="Slide Number Placeholder 5"/>
          <p:cNvSpPr>
            <a:spLocks noGrp="1"/>
          </p:cNvSpPr>
          <p:nvPr>
            <p:ph type="sldNum" sz="quarter" idx="12"/>
          </p:nvPr>
        </p:nvSpPr>
        <p:spPr/>
        <p:txBody>
          <a:bodyPr/>
          <a:lstStyle/>
          <a:p>
            <a:fld id="{A3CAC1C0-0687-47A9-9EF1-AF44AA5544E4}" type="slidenum">
              <a:rPr lang="en-US" smtClean="0"/>
              <a:pPr/>
              <a:t>18</a:t>
            </a:fld>
            <a:endParaRPr lang="en-US"/>
          </a:p>
        </p:txBody>
      </p:sp>
      <p:pic>
        <p:nvPicPr>
          <p:cNvPr id="8" name="Picture 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452" y="1416771"/>
            <a:ext cx="2543355" cy="56152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4699197" y="3477848"/>
            <a:ext cx="4444803" cy="3380151"/>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9526" y="2486310"/>
            <a:ext cx="1451202" cy="368215"/>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9526" y="2904726"/>
            <a:ext cx="1451202" cy="368215"/>
          </a:xfrm>
          <a:prstGeom prst="rect">
            <a:avLst/>
          </a:prstGeom>
        </p:spPr>
      </p:pic>
    </p:spTree>
    <p:extLst>
      <p:ext uri="{BB962C8B-B14F-4D97-AF65-F5344CB8AC3E}">
        <p14:creationId xmlns:p14="http://schemas.microsoft.com/office/powerpoint/2010/main" val="39322526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space is </a:t>
            </a:r>
            <a:r>
              <a:rPr lang="en-US" u="sng" dirty="0" smtClean="0"/>
              <a:t>almost</a:t>
            </a:r>
            <a:r>
              <a:rPr lang="en-US" dirty="0" smtClean="0"/>
              <a:t> linearly separable? </a:t>
            </a:r>
            <a:endParaRPr lang="en-US" dirty="0"/>
          </a:p>
        </p:txBody>
      </p:sp>
      <p:sp>
        <p:nvSpPr>
          <p:cNvPr id="3" name="Content Placeholder 2"/>
          <p:cNvSpPr>
            <a:spLocks noGrp="1"/>
          </p:cNvSpPr>
          <p:nvPr>
            <p:ph idx="1"/>
          </p:nvPr>
        </p:nvSpPr>
        <p:spPr/>
        <p:txBody>
          <a:bodyPr/>
          <a:lstStyle/>
          <a:p>
            <a:r>
              <a:rPr lang="en-US" dirty="0" smtClean="0"/>
              <a:t>It may not be possible to solve this optimization, due to mislabeled or outlying training exemplars</a:t>
            </a:r>
          </a:p>
          <a:p>
            <a:pPr lvl="1"/>
            <a:r>
              <a:rPr lang="en-US" dirty="0" smtClean="0"/>
              <a:t>Use a “soft margin”</a:t>
            </a:r>
          </a:p>
          <a:p>
            <a:pPr lvl="1"/>
            <a:r>
              <a:rPr lang="en-US" dirty="0" smtClean="0"/>
              <a:t>Introduce “slack variables” </a:t>
            </a:r>
            <a:r>
              <a:rPr lang="en-US" dirty="0" err="1" smtClean="0"/>
              <a:t>z</a:t>
            </a:r>
            <a:r>
              <a:rPr lang="en-US" baseline="-25000" dirty="0" err="1" smtClean="0"/>
              <a:t>i</a:t>
            </a:r>
            <a:r>
              <a:rPr lang="en-US" baseline="-25000" dirty="0" smtClean="0"/>
              <a:t> </a:t>
            </a:r>
            <a:r>
              <a:rPr lang="en-US" dirty="0" smtClean="0"/>
              <a:t>that</a:t>
            </a:r>
          </a:p>
          <a:p>
            <a:pPr lvl="1">
              <a:buNone/>
            </a:pPr>
            <a:r>
              <a:rPr lang="en-US" baseline="-25000" dirty="0" smtClean="0"/>
              <a:t>	</a:t>
            </a:r>
            <a:r>
              <a:rPr lang="en-US" dirty="0" smtClean="0"/>
              <a:t>measure misclassification error,</a:t>
            </a:r>
            <a:endParaRPr lang="en-US" baseline="-25000" dirty="0" smtClean="0"/>
          </a:p>
          <a:p>
            <a:pPr lvl="1">
              <a:buNone/>
            </a:pPr>
            <a:r>
              <a:rPr lang="en-US" baseline="-25000" dirty="0" smtClean="0"/>
              <a:t>	</a:t>
            </a:r>
            <a:r>
              <a:rPr lang="en-US" dirty="0" smtClean="0"/>
              <a:t>and minimize those</a:t>
            </a:r>
          </a:p>
        </p:txBody>
      </p:sp>
      <p:grpSp>
        <p:nvGrpSpPr>
          <p:cNvPr id="34" name="Group 33"/>
          <p:cNvGrpSpPr/>
          <p:nvPr/>
        </p:nvGrpSpPr>
        <p:grpSpPr>
          <a:xfrm>
            <a:off x="5121275" y="2709863"/>
            <a:ext cx="4022725" cy="3733800"/>
            <a:chOff x="4760913" y="1452563"/>
            <a:chExt cx="4022725" cy="3733800"/>
          </a:xfrm>
        </p:grpSpPr>
        <p:sp>
          <p:nvSpPr>
            <p:cNvPr id="4" name="Rectangle 5"/>
            <p:cNvSpPr>
              <a:spLocks noChangeArrowheads="1"/>
            </p:cNvSpPr>
            <p:nvPr/>
          </p:nvSpPr>
          <p:spPr bwMode="auto">
            <a:xfrm>
              <a:off x="7823200" y="4789488"/>
              <a:ext cx="960438" cy="396875"/>
            </a:xfrm>
            <a:prstGeom prst="rect">
              <a:avLst/>
            </a:prstGeom>
            <a:noFill/>
            <a:ln w="9525">
              <a:noFill/>
              <a:miter lim="800000"/>
              <a:headEnd/>
              <a:tailEnd/>
            </a:ln>
          </p:spPr>
          <p:txBody>
            <a:bodyPr wrap="none">
              <a:prstTxWarp prst="textNoShape">
                <a:avLst/>
              </a:prstTxWarp>
              <a:spAutoFit/>
            </a:bodyPr>
            <a:lstStyle/>
            <a:p>
              <a:r>
                <a:rPr lang="en-US" sz="2000">
                  <a:latin typeface="Calibri" charset="0"/>
                </a:rPr>
                <a:t>Margin</a:t>
              </a:r>
            </a:p>
          </p:txBody>
        </p:sp>
        <p:sp>
          <p:nvSpPr>
            <p:cNvPr id="5" name="Oval 6"/>
            <p:cNvSpPr>
              <a:spLocks noChangeArrowheads="1"/>
            </p:cNvSpPr>
            <p:nvPr/>
          </p:nvSpPr>
          <p:spPr bwMode="auto">
            <a:xfrm>
              <a:off x="4824413" y="2933700"/>
              <a:ext cx="125412"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6" name="Oval 7"/>
            <p:cNvSpPr>
              <a:spLocks noChangeArrowheads="1"/>
            </p:cNvSpPr>
            <p:nvPr/>
          </p:nvSpPr>
          <p:spPr bwMode="auto">
            <a:xfrm>
              <a:off x="5392738" y="2995613"/>
              <a:ext cx="127000" cy="122237"/>
            </a:xfrm>
            <a:prstGeom prst="ellipse">
              <a:avLst/>
            </a:prstGeom>
            <a:solidFill>
              <a:srgbClr val="3333FF"/>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7" name="Oval 8"/>
            <p:cNvSpPr>
              <a:spLocks noChangeArrowheads="1"/>
            </p:cNvSpPr>
            <p:nvPr/>
          </p:nvSpPr>
          <p:spPr bwMode="auto">
            <a:xfrm>
              <a:off x="5392738" y="3551238"/>
              <a:ext cx="127000" cy="122237"/>
            </a:xfrm>
            <a:prstGeom prst="ellipse">
              <a:avLst/>
            </a:prstGeom>
            <a:solidFill>
              <a:srgbClr val="3333FF"/>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8" name="Oval 9"/>
            <p:cNvSpPr>
              <a:spLocks noChangeArrowheads="1"/>
            </p:cNvSpPr>
            <p:nvPr/>
          </p:nvSpPr>
          <p:spPr bwMode="auto">
            <a:xfrm>
              <a:off x="4760913" y="3179763"/>
              <a:ext cx="127000"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9" name="Oval 10"/>
            <p:cNvSpPr>
              <a:spLocks noChangeArrowheads="1"/>
            </p:cNvSpPr>
            <p:nvPr/>
          </p:nvSpPr>
          <p:spPr bwMode="auto">
            <a:xfrm>
              <a:off x="6721475" y="2192338"/>
              <a:ext cx="125413"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10" name="Oval 11"/>
            <p:cNvSpPr>
              <a:spLocks noChangeArrowheads="1"/>
            </p:cNvSpPr>
            <p:nvPr/>
          </p:nvSpPr>
          <p:spPr bwMode="auto">
            <a:xfrm>
              <a:off x="6701102" y="3972844"/>
              <a:ext cx="127000"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11" name="Oval 12"/>
            <p:cNvSpPr>
              <a:spLocks noChangeArrowheads="1"/>
            </p:cNvSpPr>
            <p:nvPr/>
          </p:nvSpPr>
          <p:spPr bwMode="auto">
            <a:xfrm>
              <a:off x="7543800" y="2995613"/>
              <a:ext cx="125413" cy="122237"/>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12" name="Oval 13"/>
            <p:cNvSpPr>
              <a:spLocks noChangeArrowheads="1"/>
            </p:cNvSpPr>
            <p:nvPr/>
          </p:nvSpPr>
          <p:spPr bwMode="auto">
            <a:xfrm>
              <a:off x="6342063" y="1946275"/>
              <a:ext cx="125412"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13" name="Oval 14"/>
            <p:cNvSpPr>
              <a:spLocks noChangeArrowheads="1"/>
            </p:cNvSpPr>
            <p:nvPr/>
          </p:nvSpPr>
          <p:spPr bwMode="auto">
            <a:xfrm>
              <a:off x="8048625" y="3611563"/>
              <a:ext cx="127000"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14" name="Oval 15"/>
            <p:cNvSpPr>
              <a:spLocks noChangeArrowheads="1"/>
            </p:cNvSpPr>
            <p:nvPr/>
          </p:nvSpPr>
          <p:spPr bwMode="auto">
            <a:xfrm>
              <a:off x="8239125" y="2686050"/>
              <a:ext cx="125413"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15" name="Oval 16"/>
            <p:cNvSpPr>
              <a:spLocks noChangeArrowheads="1"/>
            </p:cNvSpPr>
            <p:nvPr/>
          </p:nvSpPr>
          <p:spPr bwMode="auto">
            <a:xfrm>
              <a:off x="7321004" y="2342189"/>
              <a:ext cx="125413"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16" name="Oval 17"/>
            <p:cNvSpPr>
              <a:spLocks noChangeArrowheads="1"/>
            </p:cNvSpPr>
            <p:nvPr/>
          </p:nvSpPr>
          <p:spPr bwMode="auto">
            <a:xfrm>
              <a:off x="7543800" y="1760538"/>
              <a:ext cx="125413"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17" name="Oval 18"/>
            <p:cNvSpPr>
              <a:spLocks noChangeArrowheads="1"/>
            </p:cNvSpPr>
            <p:nvPr/>
          </p:nvSpPr>
          <p:spPr bwMode="auto">
            <a:xfrm>
              <a:off x="8618538" y="3427413"/>
              <a:ext cx="125412"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18" name="Line 19"/>
            <p:cNvSpPr>
              <a:spLocks noChangeShapeType="1"/>
            </p:cNvSpPr>
            <p:nvPr/>
          </p:nvSpPr>
          <p:spPr bwMode="auto">
            <a:xfrm>
              <a:off x="5583238" y="1760538"/>
              <a:ext cx="2276475" cy="2962275"/>
            </a:xfrm>
            <a:prstGeom prst="line">
              <a:avLst/>
            </a:prstGeom>
            <a:noFill/>
            <a:ln w="38100">
              <a:solidFill>
                <a:schemeClr val="tx1"/>
              </a:solidFill>
              <a:round/>
              <a:headEnd/>
              <a:tailEnd/>
            </a:ln>
          </p:spPr>
          <p:txBody>
            <a:bodyPr>
              <a:prstTxWarp prst="textNoShape">
                <a:avLst/>
              </a:prstTxWarp>
            </a:bodyPr>
            <a:lstStyle/>
            <a:p>
              <a:endParaRPr lang="en-US"/>
            </a:p>
          </p:txBody>
        </p:sp>
        <p:sp>
          <p:nvSpPr>
            <p:cNvPr id="19" name="Oval 20"/>
            <p:cNvSpPr>
              <a:spLocks noChangeArrowheads="1"/>
            </p:cNvSpPr>
            <p:nvPr/>
          </p:nvSpPr>
          <p:spPr bwMode="auto">
            <a:xfrm>
              <a:off x="6594475" y="1452563"/>
              <a:ext cx="127000" cy="123825"/>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20" name="Oval 21"/>
            <p:cNvSpPr>
              <a:spLocks noChangeArrowheads="1"/>
            </p:cNvSpPr>
            <p:nvPr/>
          </p:nvSpPr>
          <p:spPr bwMode="auto">
            <a:xfrm>
              <a:off x="6721475" y="4722813"/>
              <a:ext cx="125413"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21" name="Line 22"/>
            <p:cNvSpPr>
              <a:spLocks noChangeShapeType="1"/>
            </p:cNvSpPr>
            <p:nvPr/>
          </p:nvSpPr>
          <p:spPr bwMode="auto">
            <a:xfrm>
              <a:off x="5267325" y="2008188"/>
              <a:ext cx="2276475" cy="2962275"/>
            </a:xfrm>
            <a:prstGeom prst="line">
              <a:avLst/>
            </a:prstGeom>
            <a:noFill/>
            <a:ln w="38100">
              <a:solidFill>
                <a:schemeClr val="tx1"/>
              </a:solidFill>
              <a:prstDash val="dash"/>
              <a:round/>
              <a:headEnd/>
              <a:tailEnd/>
            </a:ln>
          </p:spPr>
          <p:txBody>
            <a:bodyPr>
              <a:prstTxWarp prst="textNoShape">
                <a:avLst/>
              </a:prstTxWarp>
            </a:bodyPr>
            <a:lstStyle/>
            <a:p>
              <a:endParaRPr lang="en-US"/>
            </a:p>
          </p:txBody>
        </p:sp>
        <p:sp>
          <p:nvSpPr>
            <p:cNvPr id="22" name="Line 23"/>
            <p:cNvSpPr>
              <a:spLocks noChangeShapeType="1"/>
            </p:cNvSpPr>
            <p:nvPr/>
          </p:nvSpPr>
          <p:spPr bwMode="auto">
            <a:xfrm>
              <a:off x="5899150" y="1576388"/>
              <a:ext cx="2212975" cy="2838450"/>
            </a:xfrm>
            <a:prstGeom prst="line">
              <a:avLst/>
            </a:prstGeom>
            <a:noFill/>
            <a:ln w="38100">
              <a:solidFill>
                <a:schemeClr val="tx1"/>
              </a:solidFill>
              <a:prstDash val="dash"/>
              <a:round/>
              <a:headEnd/>
              <a:tailEnd/>
            </a:ln>
          </p:spPr>
          <p:txBody>
            <a:bodyPr>
              <a:prstTxWarp prst="textNoShape">
                <a:avLst/>
              </a:prstTxWarp>
            </a:bodyPr>
            <a:lstStyle/>
            <a:p>
              <a:endParaRPr lang="en-US"/>
            </a:p>
          </p:txBody>
        </p:sp>
        <p:sp>
          <p:nvSpPr>
            <p:cNvPr id="23" name="Oval 24"/>
            <p:cNvSpPr>
              <a:spLocks noChangeArrowheads="1"/>
            </p:cNvSpPr>
            <p:nvPr/>
          </p:nvSpPr>
          <p:spPr bwMode="auto">
            <a:xfrm>
              <a:off x="6026150" y="3057525"/>
              <a:ext cx="125413" cy="122238"/>
            </a:xfrm>
            <a:prstGeom prst="ellipse">
              <a:avLst/>
            </a:prstGeom>
            <a:solidFill>
              <a:srgbClr val="3333FF"/>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24" name="Oval 25"/>
            <p:cNvSpPr>
              <a:spLocks noChangeArrowheads="1"/>
            </p:cNvSpPr>
            <p:nvPr/>
          </p:nvSpPr>
          <p:spPr bwMode="auto">
            <a:xfrm>
              <a:off x="6530975" y="3735388"/>
              <a:ext cx="127000" cy="123825"/>
            </a:xfrm>
            <a:prstGeom prst="ellipse">
              <a:avLst/>
            </a:prstGeom>
            <a:solidFill>
              <a:srgbClr val="3333FF"/>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25" name="Oval 26"/>
            <p:cNvSpPr>
              <a:spLocks noChangeArrowheads="1"/>
            </p:cNvSpPr>
            <p:nvPr/>
          </p:nvSpPr>
          <p:spPr bwMode="auto">
            <a:xfrm>
              <a:off x="6973888" y="2995613"/>
              <a:ext cx="127000" cy="122237"/>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latin typeface="Calibri" charset="0"/>
              </a:endParaRPr>
            </a:p>
          </p:txBody>
        </p:sp>
        <p:sp>
          <p:nvSpPr>
            <p:cNvPr id="26" name="Line 27"/>
            <p:cNvSpPr>
              <a:spLocks noChangeShapeType="1"/>
            </p:cNvSpPr>
            <p:nvPr/>
          </p:nvSpPr>
          <p:spPr bwMode="auto">
            <a:xfrm flipV="1">
              <a:off x="7543800" y="4476750"/>
              <a:ext cx="631825" cy="493713"/>
            </a:xfrm>
            <a:prstGeom prst="line">
              <a:avLst/>
            </a:prstGeom>
            <a:noFill/>
            <a:ln w="19050">
              <a:solidFill>
                <a:srgbClr val="FF0000"/>
              </a:solidFill>
              <a:round/>
              <a:headEnd type="stealth" w="med" len="med"/>
              <a:tailEnd type="stealth" w="med" len="med"/>
            </a:ln>
          </p:spPr>
          <p:txBody>
            <a:bodyPr>
              <a:prstTxWarp prst="textNoShape">
                <a:avLst/>
              </a:prstTxWarp>
            </a:bodyPr>
            <a:lstStyle/>
            <a:p>
              <a:endParaRPr lang="en-US"/>
            </a:p>
          </p:txBody>
        </p:sp>
      </p:grpSp>
      <p:grpSp>
        <p:nvGrpSpPr>
          <p:cNvPr id="38" name="Group 37"/>
          <p:cNvGrpSpPr/>
          <p:nvPr/>
        </p:nvGrpSpPr>
        <p:grpSpPr>
          <a:xfrm>
            <a:off x="330200" y="4432300"/>
            <a:ext cx="5092700" cy="1714500"/>
            <a:chOff x="330200" y="4432300"/>
            <a:chExt cx="5092700" cy="1714500"/>
          </a:xfrm>
        </p:grpSpPr>
        <p:pic>
          <p:nvPicPr>
            <p:cNvPr id="35" name="Picture 34"/>
            <p:cNvPicPr>
              <a:picLocks noChangeAspect="1"/>
            </p:cNvPicPr>
            <p:nvPr/>
          </p:nvPicPr>
          <p:blipFill>
            <a:blip r:embed="rId2"/>
            <a:stretch>
              <a:fillRect/>
            </a:stretch>
          </p:blipFill>
          <p:spPr>
            <a:xfrm>
              <a:off x="2070100" y="5525089"/>
              <a:ext cx="3352800" cy="621711"/>
            </a:xfrm>
            <a:prstGeom prst="rect">
              <a:avLst/>
            </a:prstGeom>
          </p:spPr>
        </p:pic>
        <p:pic>
          <p:nvPicPr>
            <p:cNvPr id="36" name="Picture 35"/>
            <p:cNvPicPr>
              <a:picLocks noChangeAspect="1"/>
            </p:cNvPicPr>
            <p:nvPr/>
          </p:nvPicPr>
          <p:blipFill>
            <a:blip r:embed="rId3">
              <a:clrChange>
                <a:clrFrom>
                  <a:srgbClr val="FFFFFF"/>
                </a:clrFrom>
                <a:clrTo>
                  <a:srgbClr val="FFFFFF">
                    <a:alpha val="0"/>
                  </a:srgbClr>
                </a:clrTo>
              </a:clrChange>
            </a:blip>
            <a:stretch>
              <a:fillRect/>
            </a:stretch>
          </p:blipFill>
          <p:spPr>
            <a:xfrm>
              <a:off x="330200" y="4432300"/>
              <a:ext cx="2802194" cy="1143000"/>
            </a:xfrm>
            <a:prstGeom prst="rect">
              <a:avLst/>
            </a:prstGeom>
          </p:spPr>
        </p:pic>
        <p:sp>
          <p:nvSpPr>
            <p:cNvPr id="37" name="Rectangle 36"/>
            <p:cNvSpPr/>
            <p:nvPr/>
          </p:nvSpPr>
          <p:spPr>
            <a:xfrm>
              <a:off x="819125" y="5644634"/>
              <a:ext cx="1121408" cy="369332"/>
            </a:xfrm>
            <a:prstGeom prst="rect">
              <a:avLst/>
            </a:prstGeom>
          </p:spPr>
          <p:txBody>
            <a:bodyPr wrap="none">
              <a:spAutoFit/>
            </a:bodyPr>
            <a:lstStyle/>
            <a:p>
              <a:r>
                <a:rPr lang="en-US" dirty="0" smtClean="0"/>
                <a:t>such that</a:t>
              </a:r>
              <a:endParaRPr lang="en-US" dirty="0"/>
            </a:p>
          </p:txBody>
        </p:sp>
      </p:grpSp>
      <p:grpSp>
        <p:nvGrpSpPr>
          <p:cNvPr id="30" name="Group 29"/>
          <p:cNvGrpSpPr/>
          <p:nvPr/>
        </p:nvGrpSpPr>
        <p:grpSpPr>
          <a:xfrm>
            <a:off x="6954837" y="3705180"/>
            <a:ext cx="744895" cy="1524964"/>
            <a:chOff x="6954837" y="3705180"/>
            <a:chExt cx="744895" cy="1524964"/>
          </a:xfrm>
        </p:grpSpPr>
        <p:cxnSp>
          <p:nvCxnSpPr>
            <p:cNvPr id="28" name="Straight Connector 27"/>
            <p:cNvCxnSpPr>
              <a:stCxn id="15" idx="3"/>
            </p:cNvCxnSpPr>
            <p:nvPr/>
          </p:nvCxnSpPr>
          <p:spPr>
            <a:xfrm flipH="1">
              <a:off x="6954837" y="3705180"/>
              <a:ext cx="744895" cy="54773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7174331" y="4956277"/>
              <a:ext cx="284521" cy="273867"/>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029646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B12041F-AA12-2F49-8370-748B2CE773E7}" type="slidenum">
              <a:rPr lang="en-US"/>
              <a:pPr/>
              <a:t>2</a:t>
            </a:fld>
            <a:endParaRPr lang="en-US"/>
          </a:p>
        </p:txBody>
      </p:sp>
      <p:sp>
        <p:nvSpPr>
          <p:cNvPr id="2948098" name="Rectangle 2"/>
          <p:cNvSpPr>
            <a:spLocks noGrp="1" noChangeArrowheads="1"/>
          </p:cNvSpPr>
          <p:nvPr>
            <p:ph type="title"/>
          </p:nvPr>
        </p:nvSpPr>
        <p:spPr>
          <a:xfrm>
            <a:off x="0" y="160338"/>
            <a:ext cx="9144000" cy="1143000"/>
          </a:xfrm>
        </p:spPr>
        <p:txBody>
          <a:bodyPr/>
          <a:lstStyle/>
          <a:p>
            <a:r>
              <a:rPr lang="en-US" dirty="0" smtClean="0"/>
              <a:t>Announcements</a:t>
            </a:r>
            <a:endParaRPr lang="en-US" dirty="0"/>
          </a:p>
        </p:txBody>
      </p:sp>
      <p:sp>
        <p:nvSpPr>
          <p:cNvPr id="8" name="Rectangle 3"/>
          <p:cNvSpPr txBox="1">
            <a:spLocks noChangeArrowheads="1"/>
          </p:cNvSpPr>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Font typeface="Arial" charset="0"/>
              <a:buChar char="–"/>
              <a:defRPr sz="2400" kern="1200">
                <a:solidFill>
                  <a:srgbClr val="0000FF"/>
                </a:solidFill>
                <a:latin typeface="+mn-lt"/>
                <a:ea typeface="ＭＳ Ｐゴシック"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Assignment 4 due Thursday</a:t>
            </a:r>
          </a:p>
          <a:p>
            <a:r>
              <a:rPr lang="en-US" dirty="0" smtClean="0"/>
              <a:t>Assignment 5 due Tuesday 12/13</a:t>
            </a:r>
          </a:p>
          <a:p>
            <a:r>
              <a:rPr lang="en-US" dirty="0" smtClean="0"/>
              <a:t>Final exam Monday 12/12</a:t>
            </a:r>
            <a:endParaRPr lang="en-US" dirty="0"/>
          </a:p>
        </p:txBody>
      </p:sp>
    </p:spTree>
    <p:extLst>
      <p:ext uri="{BB962C8B-B14F-4D97-AF65-F5344CB8AC3E}">
        <p14:creationId xmlns:p14="http://schemas.microsoft.com/office/powerpoint/2010/main" val="3221437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dirty="0"/>
              <a:t>What if </a:t>
            </a:r>
            <a:r>
              <a:rPr lang="en-US" dirty="0" smtClean="0"/>
              <a:t>space </a:t>
            </a:r>
            <a:r>
              <a:rPr lang="en-US" dirty="0"/>
              <a:t>is not linearly separable</a:t>
            </a:r>
            <a:r>
              <a:rPr lang="en-US" dirty="0" smtClean="0"/>
              <a:t>? </a:t>
            </a:r>
            <a:endParaRPr lang="en-US" dirty="0">
              <a:solidFill>
                <a:schemeClr val="accent2"/>
              </a:solidFill>
            </a:endParaRPr>
          </a:p>
        </p:txBody>
      </p:sp>
      <p:sp>
        <p:nvSpPr>
          <p:cNvPr id="424963" name="Rectangle 3"/>
          <p:cNvSpPr>
            <a:spLocks noGrp="1" noChangeArrowheads="1"/>
          </p:cNvSpPr>
          <p:nvPr>
            <p:ph sz="quarter" idx="1"/>
          </p:nvPr>
        </p:nvSpPr>
        <p:spPr/>
        <p:txBody>
          <a:bodyPr/>
          <a:lstStyle/>
          <a:p>
            <a:r>
              <a:rPr lang="en-US" sz="2400" dirty="0" smtClean="0"/>
              <a:t>Higher dimensions! And transformations! And robustness!</a:t>
            </a:r>
          </a:p>
        </p:txBody>
      </p:sp>
      <p:sp>
        <p:nvSpPr>
          <p:cNvPr id="121" name="Slide Number Placeholder 5"/>
          <p:cNvSpPr>
            <a:spLocks noGrp="1"/>
          </p:cNvSpPr>
          <p:nvPr>
            <p:ph type="sldNum" sz="quarter" idx="4294967295"/>
          </p:nvPr>
        </p:nvSpPr>
        <p:spPr>
          <a:xfrm>
            <a:off x="8129016" y="6100763"/>
            <a:ext cx="609600" cy="521208"/>
          </a:xfrm>
          <a:prstGeom prst="rect">
            <a:avLst/>
          </a:prstGeom>
        </p:spPr>
        <p:txBody>
          <a:bodyPr/>
          <a:lstStyle/>
          <a:p>
            <a:fld id="{6FD8B29A-9155-48A7-B002-0C63B5C24D4A}" type="slidenum">
              <a:rPr lang="en-US"/>
              <a:pPr/>
              <a:t>20</a:t>
            </a:fld>
            <a:endParaRPr lang="en-US" dirty="0"/>
          </a:p>
        </p:txBody>
      </p:sp>
      <p:sp>
        <p:nvSpPr>
          <p:cNvPr id="424964" name="Rectangle 4"/>
          <p:cNvSpPr>
            <a:spLocks noChangeArrowheads="1"/>
          </p:cNvSpPr>
          <p:nvPr/>
        </p:nvSpPr>
        <p:spPr bwMode="auto">
          <a:xfrm>
            <a:off x="533400" y="2805113"/>
            <a:ext cx="3810000" cy="3581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24965" name="Line 5"/>
          <p:cNvSpPr>
            <a:spLocks noChangeShapeType="1"/>
          </p:cNvSpPr>
          <p:nvPr/>
        </p:nvSpPr>
        <p:spPr bwMode="auto">
          <a:xfrm>
            <a:off x="914400" y="3262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66" name="Line 6"/>
          <p:cNvSpPr>
            <a:spLocks noChangeShapeType="1"/>
          </p:cNvSpPr>
          <p:nvPr/>
        </p:nvSpPr>
        <p:spPr bwMode="auto">
          <a:xfrm>
            <a:off x="762000" y="3871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67" name="Line 7"/>
          <p:cNvSpPr>
            <a:spLocks noChangeShapeType="1"/>
          </p:cNvSpPr>
          <p:nvPr/>
        </p:nvSpPr>
        <p:spPr bwMode="auto">
          <a:xfrm>
            <a:off x="1524000" y="3643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68" name="Line 8"/>
          <p:cNvSpPr>
            <a:spLocks noChangeShapeType="1"/>
          </p:cNvSpPr>
          <p:nvPr/>
        </p:nvSpPr>
        <p:spPr bwMode="auto">
          <a:xfrm>
            <a:off x="914400" y="4633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69" name="Line 9"/>
          <p:cNvSpPr>
            <a:spLocks noChangeShapeType="1"/>
          </p:cNvSpPr>
          <p:nvPr/>
        </p:nvSpPr>
        <p:spPr bwMode="auto">
          <a:xfrm>
            <a:off x="685800" y="5395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0" name="Line 10"/>
          <p:cNvSpPr>
            <a:spLocks noChangeShapeType="1"/>
          </p:cNvSpPr>
          <p:nvPr/>
        </p:nvSpPr>
        <p:spPr bwMode="auto">
          <a:xfrm>
            <a:off x="1295400" y="5243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1" name="Line 11"/>
          <p:cNvSpPr>
            <a:spLocks noChangeShapeType="1"/>
          </p:cNvSpPr>
          <p:nvPr/>
        </p:nvSpPr>
        <p:spPr bwMode="auto">
          <a:xfrm>
            <a:off x="1066800" y="6005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2" name="Line 12"/>
          <p:cNvSpPr>
            <a:spLocks noChangeShapeType="1"/>
          </p:cNvSpPr>
          <p:nvPr/>
        </p:nvSpPr>
        <p:spPr bwMode="auto">
          <a:xfrm>
            <a:off x="1447800" y="5395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3" name="Line 13"/>
          <p:cNvSpPr>
            <a:spLocks noChangeShapeType="1"/>
          </p:cNvSpPr>
          <p:nvPr/>
        </p:nvSpPr>
        <p:spPr bwMode="auto">
          <a:xfrm>
            <a:off x="3124200" y="34147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4" name="Line 14"/>
          <p:cNvSpPr>
            <a:spLocks noChangeShapeType="1"/>
          </p:cNvSpPr>
          <p:nvPr/>
        </p:nvSpPr>
        <p:spPr bwMode="auto">
          <a:xfrm>
            <a:off x="3581400" y="4100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5" name="Line 15"/>
          <p:cNvSpPr>
            <a:spLocks noChangeShapeType="1"/>
          </p:cNvSpPr>
          <p:nvPr/>
        </p:nvSpPr>
        <p:spPr bwMode="auto">
          <a:xfrm>
            <a:off x="2209800" y="5548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6" name="Line 16"/>
          <p:cNvSpPr>
            <a:spLocks noChangeShapeType="1"/>
          </p:cNvSpPr>
          <p:nvPr/>
        </p:nvSpPr>
        <p:spPr bwMode="auto">
          <a:xfrm>
            <a:off x="2743200" y="3719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7" name="Line 17"/>
          <p:cNvSpPr>
            <a:spLocks noChangeShapeType="1"/>
          </p:cNvSpPr>
          <p:nvPr/>
        </p:nvSpPr>
        <p:spPr bwMode="auto">
          <a:xfrm>
            <a:off x="3429000" y="47101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8" name="Line 18"/>
          <p:cNvSpPr>
            <a:spLocks noChangeShapeType="1"/>
          </p:cNvSpPr>
          <p:nvPr/>
        </p:nvSpPr>
        <p:spPr bwMode="auto">
          <a:xfrm>
            <a:off x="3962400" y="4862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9" name="Line 19"/>
          <p:cNvSpPr>
            <a:spLocks noChangeShapeType="1"/>
          </p:cNvSpPr>
          <p:nvPr/>
        </p:nvSpPr>
        <p:spPr bwMode="auto">
          <a:xfrm>
            <a:off x="3581400" y="5167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80" name="Line 20"/>
          <p:cNvSpPr>
            <a:spLocks noChangeShapeType="1"/>
          </p:cNvSpPr>
          <p:nvPr/>
        </p:nvSpPr>
        <p:spPr bwMode="auto">
          <a:xfrm>
            <a:off x="3352800" y="60817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81" name="Line 21"/>
          <p:cNvSpPr>
            <a:spLocks noChangeShapeType="1"/>
          </p:cNvSpPr>
          <p:nvPr/>
        </p:nvSpPr>
        <p:spPr bwMode="auto">
          <a:xfrm>
            <a:off x="3200400" y="5624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424984" name="Group 24"/>
          <p:cNvGrpSpPr>
            <a:grpSpLocks/>
          </p:cNvGrpSpPr>
          <p:nvPr/>
        </p:nvGrpSpPr>
        <p:grpSpPr bwMode="auto">
          <a:xfrm>
            <a:off x="2057400" y="4176713"/>
            <a:ext cx="152400" cy="152400"/>
            <a:chOff x="1392" y="2544"/>
            <a:chExt cx="96" cy="96"/>
          </a:xfrm>
        </p:grpSpPr>
        <p:sp>
          <p:nvSpPr>
            <p:cNvPr id="424982" name="Line 22"/>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83" name="Line 23"/>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4985" name="Group 25"/>
          <p:cNvGrpSpPr>
            <a:grpSpLocks/>
          </p:cNvGrpSpPr>
          <p:nvPr/>
        </p:nvGrpSpPr>
        <p:grpSpPr bwMode="auto">
          <a:xfrm>
            <a:off x="1600200" y="4481513"/>
            <a:ext cx="152400" cy="152400"/>
            <a:chOff x="1392" y="2544"/>
            <a:chExt cx="96" cy="96"/>
          </a:xfrm>
        </p:grpSpPr>
        <p:sp>
          <p:nvSpPr>
            <p:cNvPr id="424986" name="Line 26"/>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87" name="Line 27"/>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4988" name="Group 28"/>
          <p:cNvGrpSpPr>
            <a:grpSpLocks/>
          </p:cNvGrpSpPr>
          <p:nvPr/>
        </p:nvGrpSpPr>
        <p:grpSpPr bwMode="auto">
          <a:xfrm>
            <a:off x="1676400" y="4024313"/>
            <a:ext cx="152400" cy="152400"/>
            <a:chOff x="1392" y="2544"/>
            <a:chExt cx="96" cy="96"/>
          </a:xfrm>
        </p:grpSpPr>
        <p:sp>
          <p:nvSpPr>
            <p:cNvPr id="424989" name="Line 29"/>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90" name="Line 30"/>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4991" name="Group 31"/>
          <p:cNvGrpSpPr>
            <a:grpSpLocks/>
          </p:cNvGrpSpPr>
          <p:nvPr/>
        </p:nvGrpSpPr>
        <p:grpSpPr bwMode="auto">
          <a:xfrm>
            <a:off x="2057400" y="4786313"/>
            <a:ext cx="152400" cy="152400"/>
            <a:chOff x="1392" y="2544"/>
            <a:chExt cx="96" cy="96"/>
          </a:xfrm>
        </p:grpSpPr>
        <p:sp>
          <p:nvSpPr>
            <p:cNvPr id="424992" name="Line 32"/>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93" name="Line 33"/>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4994" name="Group 34"/>
          <p:cNvGrpSpPr>
            <a:grpSpLocks/>
          </p:cNvGrpSpPr>
          <p:nvPr/>
        </p:nvGrpSpPr>
        <p:grpSpPr bwMode="auto">
          <a:xfrm>
            <a:off x="1981200" y="4481513"/>
            <a:ext cx="152400" cy="152400"/>
            <a:chOff x="1392" y="2544"/>
            <a:chExt cx="96" cy="96"/>
          </a:xfrm>
        </p:grpSpPr>
        <p:sp>
          <p:nvSpPr>
            <p:cNvPr id="424995" name="Line 35"/>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96" name="Line 36"/>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4997" name="Group 37"/>
          <p:cNvGrpSpPr>
            <a:grpSpLocks/>
          </p:cNvGrpSpPr>
          <p:nvPr/>
        </p:nvGrpSpPr>
        <p:grpSpPr bwMode="auto">
          <a:xfrm>
            <a:off x="2362200" y="3871913"/>
            <a:ext cx="152400" cy="152400"/>
            <a:chOff x="1392" y="2544"/>
            <a:chExt cx="96" cy="96"/>
          </a:xfrm>
        </p:grpSpPr>
        <p:sp>
          <p:nvSpPr>
            <p:cNvPr id="424998" name="Line 38"/>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99" name="Line 39"/>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00" name="Group 40"/>
          <p:cNvGrpSpPr>
            <a:grpSpLocks/>
          </p:cNvGrpSpPr>
          <p:nvPr/>
        </p:nvGrpSpPr>
        <p:grpSpPr bwMode="auto">
          <a:xfrm>
            <a:off x="2819400" y="4100513"/>
            <a:ext cx="152400" cy="152400"/>
            <a:chOff x="1392" y="2544"/>
            <a:chExt cx="96" cy="96"/>
          </a:xfrm>
        </p:grpSpPr>
        <p:sp>
          <p:nvSpPr>
            <p:cNvPr id="425001" name="Line 41"/>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02" name="Line 42"/>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03" name="Group 43"/>
          <p:cNvGrpSpPr>
            <a:grpSpLocks/>
          </p:cNvGrpSpPr>
          <p:nvPr/>
        </p:nvGrpSpPr>
        <p:grpSpPr bwMode="auto">
          <a:xfrm>
            <a:off x="2590800" y="4100513"/>
            <a:ext cx="152400" cy="152400"/>
            <a:chOff x="1392" y="2544"/>
            <a:chExt cx="96" cy="96"/>
          </a:xfrm>
        </p:grpSpPr>
        <p:sp>
          <p:nvSpPr>
            <p:cNvPr id="425004" name="Line 44"/>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05" name="Line 45"/>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06" name="Group 46"/>
          <p:cNvGrpSpPr>
            <a:grpSpLocks/>
          </p:cNvGrpSpPr>
          <p:nvPr/>
        </p:nvGrpSpPr>
        <p:grpSpPr bwMode="auto">
          <a:xfrm>
            <a:off x="2743200" y="4786313"/>
            <a:ext cx="152400" cy="152400"/>
            <a:chOff x="1392" y="2544"/>
            <a:chExt cx="96" cy="96"/>
          </a:xfrm>
        </p:grpSpPr>
        <p:sp>
          <p:nvSpPr>
            <p:cNvPr id="425007" name="Line 47"/>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08" name="Line 48"/>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09" name="Group 49"/>
          <p:cNvGrpSpPr>
            <a:grpSpLocks/>
          </p:cNvGrpSpPr>
          <p:nvPr/>
        </p:nvGrpSpPr>
        <p:grpSpPr bwMode="auto">
          <a:xfrm>
            <a:off x="1905000" y="5243513"/>
            <a:ext cx="152400" cy="152400"/>
            <a:chOff x="1392" y="2544"/>
            <a:chExt cx="96" cy="96"/>
          </a:xfrm>
        </p:grpSpPr>
        <p:sp>
          <p:nvSpPr>
            <p:cNvPr id="425010" name="Line 50"/>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11" name="Line 51"/>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12" name="Group 52"/>
          <p:cNvGrpSpPr>
            <a:grpSpLocks/>
          </p:cNvGrpSpPr>
          <p:nvPr/>
        </p:nvGrpSpPr>
        <p:grpSpPr bwMode="auto">
          <a:xfrm>
            <a:off x="1447800" y="4862513"/>
            <a:ext cx="152400" cy="152400"/>
            <a:chOff x="1392" y="2544"/>
            <a:chExt cx="96" cy="96"/>
          </a:xfrm>
        </p:grpSpPr>
        <p:sp>
          <p:nvSpPr>
            <p:cNvPr id="425013" name="Line 53"/>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14" name="Line 54"/>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15" name="Group 55"/>
          <p:cNvGrpSpPr>
            <a:grpSpLocks/>
          </p:cNvGrpSpPr>
          <p:nvPr/>
        </p:nvGrpSpPr>
        <p:grpSpPr bwMode="auto">
          <a:xfrm>
            <a:off x="2819400" y="5091113"/>
            <a:ext cx="152400" cy="152400"/>
            <a:chOff x="1392" y="2544"/>
            <a:chExt cx="96" cy="96"/>
          </a:xfrm>
        </p:grpSpPr>
        <p:sp>
          <p:nvSpPr>
            <p:cNvPr id="425016" name="Line 56"/>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17" name="Line 57"/>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18" name="Group 58"/>
          <p:cNvGrpSpPr>
            <a:grpSpLocks/>
          </p:cNvGrpSpPr>
          <p:nvPr/>
        </p:nvGrpSpPr>
        <p:grpSpPr bwMode="auto">
          <a:xfrm>
            <a:off x="3048000" y="4405313"/>
            <a:ext cx="152400" cy="152400"/>
            <a:chOff x="1392" y="2544"/>
            <a:chExt cx="96" cy="96"/>
          </a:xfrm>
        </p:grpSpPr>
        <p:sp>
          <p:nvSpPr>
            <p:cNvPr id="425019" name="Line 59"/>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20" name="Line 60"/>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425024" name="Text Box 64"/>
          <p:cNvSpPr txBox="1">
            <a:spLocks noChangeArrowheads="1"/>
          </p:cNvSpPr>
          <p:nvPr/>
        </p:nvSpPr>
        <p:spPr bwMode="auto">
          <a:xfrm>
            <a:off x="4191000" y="6386513"/>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x</a:t>
            </a:r>
            <a:r>
              <a:rPr lang="en-US" baseline="-25000" dirty="0"/>
              <a:t>1</a:t>
            </a:r>
          </a:p>
        </p:txBody>
      </p:sp>
      <p:sp>
        <p:nvSpPr>
          <p:cNvPr id="425025" name="Text Box 65"/>
          <p:cNvSpPr txBox="1">
            <a:spLocks noChangeArrowheads="1"/>
          </p:cNvSpPr>
          <p:nvPr/>
        </p:nvSpPr>
        <p:spPr bwMode="auto">
          <a:xfrm>
            <a:off x="152400" y="2576513"/>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x</a:t>
            </a:r>
            <a:r>
              <a:rPr lang="en-US" baseline="-25000" dirty="0"/>
              <a:t>2</a:t>
            </a:r>
          </a:p>
        </p:txBody>
      </p:sp>
    </p:spTree>
    <p:extLst>
      <p:ext uri="{BB962C8B-B14F-4D97-AF65-F5344CB8AC3E}">
        <p14:creationId xmlns:p14="http://schemas.microsoft.com/office/powerpoint/2010/main" val="3858865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dirty="0"/>
              <a:t>What if </a:t>
            </a:r>
            <a:r>
              <a:rPr lang="en-US" dirty="0" smtClean="0"/>
              <a:t>space </a:t>
            </a:r>
            <a:r>
              <a:rPr lang="en-US" dirty="0"/>
              <a:t>is not linearly separable</a:t>
            </a:r>
            <a:r>
              <a:rPr lang="en-US" dirty="0" smtClean="0"/>
              <a:t>? </a:t>
            </a:r>
            <a:endParaRPr lang="en-US" dirty="0">
              <a:solidFill>
                <a:schemeClr val="accent2"/>
              </a:solidFill>
            </a:endParaRPr>
          </a:p>
        </p:txBody>
      </p:sp>
      <p:sp>
        <p:nvSpPr>
          <p:cNvPr id="424963" name="Rectangle 3"/>
          <p:cNvSpPr>
            <a:spLocks noGrp="1" noChangeArrowheads="1"/>
          </p:cNvSpPr>
          <p:nvPr>
            <p:ph sz="quarter" idx="1"/>
          </p:nvPr>
        </p:nvSpPr>
        <p:spPr/>
        <p:txBody>
          <a:bodyPr/>
          <a:lstStyle/>
          <a:p>
            <a:r>
              <a:rPr lang="en-US" sz="2400" dirty="0" smtClean="0"/>
              <a:t>Higher dimensions! And transformations! And robustness!</a:t>
            </a:r>
          </a:p>
          <a:p>
            <a:r>
              <a:rPr lang="en-US" sz="2400" dirty="0" smtClean="0"/>
              <a:t>Choose </a:t>
            </a:r>
            <a:r>
              <a:rPr lang="en-US" sz="2400" dirty="0"/>
              <a:t>f</a:t>
            </a:r>
            <a:r>
              <a:rPr lang="en-US" sz="2400" baseline="-25000" dirty="0"/>
              <a:t>1</a:t>
            </a:r>
            <a:r>
              <a:rPr lang="en-US" sz="2400" dirty="0"/>
              <a:t>=x</a:t>
            </a:r>
            <a:r>
              <a:rPr lang="en-US" sz="2400" baseline="-25000" dirty="0"/>
              <a:t>1</a:t>
            </a:r>
            <a:r>
              <a:rPr lang="en-US" sz="2400" baseline="30000" dirty="0"/>
              <a:t>2</a:t>
            </a:r>
            <a:r>
              <a:rPr lang="en-US" sz="2400" dirty="0"/>
              <a:t>, f</a:t>
            </a:r>
            <a:r>
              <a:rPr lang="en-US" sz="2400" baseline="-25000" dirty="0"/>
              <a:t>2</a:t>
            </a:r>
            <a:r>
              <a:rPr lang="en-US" sz="2400" dirty="0"/>
              <a:t>=x</a:t>
            </a:r>
            <a:r>
              <a:rPr lang="en-US" sz="2400" baseline="-25000" dirty="0"/>
              <a:t>2</a:t>
            </a:r>
            <a:r>
              <a:rPr lang="en-US" sz="2400" baseline="30000" dirty="0"/>
              <a:t>2</a:t>
            </a:r>
            <a:r>
              <a:rPr lang="en-US" sz="2400" dirty="0"/>
              <a:t>, f</a:t>
            </a:r>
            <a:r>
              <a:rPr lang="en-US" sz="2400" baseline="-25000" dirty="0"/>
              <a:t>3</a:t>
            </a:r>
            <a:r>
              <a:rPr lang="en-US" sz="2400" dirty="0"/>
              <a:t>=</a:t>
            </a:r>
            <a:r>
              <a:rPr lang="en-US" sz="2400" dirty="0">
                <a:sym typeface="Symbol" pitchFamily="18" charset="2"/>
              </a:rPr>
              <a:t></a:t>
            </a:r>
            <a:r>
              <a:rPr lang="en-US" sz="2400" dirty="0"/>
              <a:t>2 x</a:t>
            </a:r>
            <a:r>
              <a:rPr lang="en-US" sz="2400" baseline="-25000" dirty="0"/>
              <a:t>1</a:t>
            </a:r>
            <a:r>
              <a:rPr lang="en-US" sz="2400" dirty="0"/>
              <a:t>x</a:t>
            </a:r>
            <a:r>
              <a:rPr lang="en-US" sz="2400" baseline="-25000" dirty="0"/>
              <a:t>2</a:t>
            </a:r>
          </a:p>
        </p:txBody>
      </p:sp>
      <p:sp>
        <p:nvSpPr>
          <p:cNvPr id="121" name="Slide Number Placeholder 5"/>
          <p:cNvSpPr>
            <a:spLocks noGrp="1"/>
          </p:cNvSpPr>
          <p:nvPr>
            <p:ph type="sldNum" sz="quarter" idx="4294967295"/>
          </p:nvPr>
        </p:nvSpPr>
        <p:spPr>
          <a:xfrm>
            <a:off x="8129016" y="6100763"/>
            <a:ext cx="609600" cy="521208"/>
          </a:xfrm>
          <a:prstGeom prst="rect">
            <a:avLst/>
          </a:prstGeom>
        </p:spPr>
        <p:txBody>
          <a:bodyPr/>
          <a:lstStyle/>
          <a:p>
            <a:fld id="{6FD8B29A-9155-48A7-B002-0C63B5C24D4A}" type="slidenum">
              <a:rPr lang="en-US"/>
              <a:pPr/>
              <a:t>21</a:t>
            </a:fld>
            <a:endParaRPr lang="en-US" dirty="0"/>
          </a:p>
        </p:txBody>
      </p:sp>
      <p:sp>
        <p:nvSpPr>
          <p:cNvPr id="425062" name="Freeform 102"/>
          <p:cNvSpPr>
            <a:spLocks/>
          </p:cNvSpPr>
          <p:nvPr/>
        </p:nvSpPr>
        <p:spPr bwMode="auto">
          <a:xfrm>
            <a:off x="6130925" y="3214688"/>
            <a:ext cx="269875" cy="2867025"/>
          </a:xfrm>
          <a:custGeom>
            <a:avLst/>
            <a:gdLst>
              <a:gd name="T0" fmla="*/ 0 w 170"/>
              <a:gd name="T1" fmla="*/ 0 h 1806"/>
              <a:gd name="T2" fmla="*/ 142 w 170"/>
              <a:gd name="T3" fmla="*/ 538 h 1806"/>
              <a:gd name="T4" fmla="*/ 170 w 170"/>
              <a:gd name="T5" fmla="*/ 1806 h 1806"/>
              <a:gd name="T6" fmla="*/ 26 w 170"/>
              <a:gd name="T7" fmla="*/ 1278 h 1806"/>
              <a:gd name="T8" fmla="*/ 0 w 170"/>
              <a:gd name="T9" fmla="*/ 0 h 1806"/>
            </a:gdLst>
            <a:ahLst/>
            <a:cxnLst>
              <a:cxn ang="0">
                <a:pos x="T0" y="T1"/>
              </a:cxn>
              <a:cxn ang="0">
                <a:pos x="T2" y="T3"/>
              </a:cxn>
              <a:cxn ang="0">
                <a:pos x="T4" y="T5"/>
              </a:cxn>
              <a:cxn ang="0">
                <a:pos x="T6" y="T7"/>
              </a:cxn>
              <a:cxn ang="0">
                <a:pos x="T8" y="T9"/>
              </a:cxn>
            </a:cxnLst>
            <a:rect l="0" t="0" r="r" b="b"/>
            <a:pathLst>
              <a:path w="170" h="1806">
                <a:moveTo>
                  <a:pt x="0" y="0"/>
                </a:moveTo>
                <a:lnTo>
                  <a:pt x="142" y="538"/>
                </a:lnTo>
                <a:lnTo>
                  <a:pt x="170" y="1806"/>
                </a:lnTo>
                <a:lnTo>
                  <a:pt x="26" y="1278"/>
                </a:lnTo>
                <a:lnTo>
                  <a:pt x="0" y="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64" name="Rectangle 4"/>
          <p:cNvSpPr>
            <a:spLocks noChangeArrowheads="1"/>
          </p:cNvSpPr>
          <p:nvPr/>
        </p:nvSpPr>
        <p:spPr bwMode="auto">
          <a:xfrm>
            <a:off x="533400" y="2805113"/>
            <a:ext cx="3810000" cy="3581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24965" name="Line 5"/>
          <p:cNvSpPr>
            <a:spLocks noChangeShapeType="1"/>
          </p:cNvSpPr>
          <p:nvPr/>
        </p:nvSpPr>
        <p:spPr bwMode="auto">
          <a:xfrm>
            <a:off x="914400" y="3262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66" name="Line 6"/>
          <p:cNvSpPr>
            <a:spLocks noChangeShapeType="1"/>
          </p:cNvSpPr>
          <p:nvPr/>
        </p:nvSpPr>
        <p:spPr bwMode="auto">
          <a:xfrm>
            <a:off x="762000" y="3871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67" name="Line 7"/>
          <p:cNvSpPr>
            <a:spLocks noChangeShapeType="1"/>
          </p:cNvSpPr>
          <p:nvPr/>
        </p:nvSpPr>
        <p:spPr bwMode="auto">
          <a:xfrm>
            <a:off x="1524000" y="3643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68" name="Line 8"/>
          <p:cNvSpPr>
            <a:spLocks noChangeShapeType="1"/>
          </p:cNvSpPr>
          <p:nvPr/>
        </p:nvSpPr>
        <p:spPr bwMode="auto">
          <a:xfrm>
            <a:off x="914400" y="4633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69" name="Line 9"/>
          <p:cNvSpPr>
            <a:spLocks noChangeShapeType="1"/>
          </p:cNvSpPr>
          <p:nvPr/>
        </p:nvSpPr>
        <p:spPr bwMode="auto">
          <a:xfrm>
            <a:off x="685800" y="5395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0" name="Line 10"/>
          <p:cNvSpPr>
            <a:spLocks noChangeShapeType="1"/>
          </p:cNvSpPr>
          <p:nvPr/>
        </p:nvSpPr>
        <p:spPr bwMode="auto">
          <a:xfrm>
            <a:off x="1295400" y="5243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1" name="Line 11"/>
          <p:cNvSpPr>
            <a:spLocks noChangeShapeType="1"/>
          </p:cNvSpPr>
          <p:nvPr/>
        </p:nvSpPr>
        <p:spPr bwMode="auto">
          <a:xfrm>
            <a:off x="1066800" y="6005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2" name="Line 12"/>
          <p:cNvSpPr>
            <a:spLocks noChangeShapeType="1"/>
          </p:cNvSpPr>
          <p:nvPr/>
        </p:nvSpPr>
        <p:spPr bwMode="auto">
          <a:xfrm>
            <a:off x="1447800" y="5395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3" name="Line 13"/>
          <p:cNvSpPr>
            <a:spLocks noChangeShapeType="1"/>
          </p:cNvSpPr>
          <p:nvPr/>
        </p:nvSpPr>
        <p:spPr bwMode="auto">
          <a:xfrm>
            <a:off x="3124200" y="34147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4" name="Line 14"/>
          <p:cNvSpPr>
            <a:spLocks noChangeShapeType="1"/>
          </p:cNvSpPr>
          <p:nvPr/>
        </p:nvSpPr>
        <p:spPr bwMode="auto">
          <a:xfrm>
            <a:off x="3581400" y="4100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5" name="Line 15"/>
          <p:cNvSpPr>
            <a:spLocks noChangeShapeType="1"/>
          </p:cNvSpPr>
          <p:nvPr/>
        </p:nvSpPr>
        <p:spPr bwMode="auto">
          <a:xfrm>
            <a:off x="2209800" y="5548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6" name="Line 16"/>
          <p:cNvSpPr>
            <a:spLocks noChangeShapeType="1"/>
          </p:cNvSpPr>
          <p:nvPr/>
        </p:nvSpPr>
        <p:spPr bwMode="auto">
          <a:xfrm>
            <a:off x="2743200" y="3719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7" name="Line 17"/>
          <p:cNvSpPr>
            <a:spLocks noChangeShapeType="1"/>
          </p:cNvSpPr>
          <p:nvPr/>
        </p:nvSpPr>
        <p:spPr bwMode="auto">
          <a:xfrm>
            <a:off x="3429000" y="47101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8" name="Line 18"/>
          <p:cNvSpPr>
            <a:spLocks noChangeShapeType="1"/>
          </p:cNvSpPr>
          <p:nvPr/>
        </p:nvSpPr>
        <p:spPr bwMode="auto">
          <a:xfrm>
            <a:off x="3962400" y="4862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79" name="Line 19"/>
          <p:cNvSpPr>
            <a:spLocks noChangeShapeType="1"/>
          </p:cNvSpPr>
          <p:nvPr/>
        </p:nvSpPr>
        <p:spPr bwMode="auto">
          <a:xfrm>
            <a:off x="3581400" y="5167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80" name="Line 20"/>
          <p:cNvSpPr>
            <a:spLocks noChangeShapeType="1"/>
          </p:cNvSpPr>
          <p:nvPr/>
        </p:nvSpPr>
        <p:spPr bwMode="auto">
          <a:xfrm>
            <a:off x="3352800" y="60817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81" name="Line 21"/>
          <p:cNvSpPr>
            <a:spLocks noChangeShapeType="1"/>
          </p:cNvSpPr>
          <p:nvPr/>
        </p:nvSpPr>
        <p:spPr bwMode="auto">
          <a:xfrm>
            <a:off x="3200400" y="5624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nvGrpSpPr>
          <p:cNvPr id="424984" name="Group 24"/>
          <p:cNvGrpSpPr>
            <a:grpSpLocks/>
          </p:cNvGrpSpPr>
          <p:nvPr/>
        </p:nvGrpSpPr>
        <p:grpSpPr bwMode="auto">
          <a:xfrm>
            <a:off x="2057400" y="4176713"/>
            <a:ext cx="152400" cy="152400"/>
            <a:chOff x="1392" y="2544"/>
            <a:chExt cx="96" cy="96"/>
          </a:xfrm>
        </p:grpSpPr>
        <p:sp>
          <p:nvSpPr>
            <p:cNvPr id="424982" name="Line 22"/>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83" name="Line 23"/>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4985" name="Group 25"/>
          <p:cNvGrpSpPr>
            <a:grpSpLocks/>
          </p:cNvGrpSpPr>
          <p:nvPr/>
        </p:nvGrpSpPr>
        <p:grpSpPr bwMode="auto">
          <a:xfrm>
            <a:off x="1600200" y="4481513"/>
            <a:ext cx="152400" cy="152400"/>
            <a:chOff x="1392" y="2544"/>
            <a:chExt cx="96" cy="96"/>
          </a:xfrm>
        </p:grpSpPr>
        <p:sp>
          <p:nvSpPr>
            <p:cNvPr id="424986" name="Line 26"/>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87" name="Line 27"/>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4988" name="Group 28"/>
          <p:cNvGrpSpPr>
            <a:grpSpLocks/>
          </p:cNvGrpSpPr>
          <p:nvPr/>
        </p:nvGrpSpPr>
        <p:grpSpPr bwMode="auto">
          <a:xfrm>
            <a:off x="1676400" y="4024313"/>
            <a:ext cx="152400" cy="152400"/>
            <a:chOff x="1392" y="2544"/>
            <a:chExt cx="96" cy="96"/>
          </a:xfrm>
        </p:grpSpPr>
        <p:sp>
          <p:nvSpPr>
            <p:cNvPr id="424989" name="Line 29"/>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90" name="Line 30"/>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4991" name="Group 31"/>
          <p:cNvGrpSpPr>
            <a:grpSpLocks/>
          </p:cNvGrpSpPr>
          <p:nvPr/>
        </p:nvGrpSpPr>
        <p:grpSpPr bwMode="auto">
          <a:xfrm>
            <a:off x="2057400" y="4786313"/>
            <a:ext cx="152400" cy="152400"/>
            <a:chOff x="1392" y="2544"/>
            <a:chExt cx="96" cy="96"/>
          </a:xfrm>
        </p:grpSpPr>
        <p:sp>
          <p:nvSpPr>
            <p:cNvPr id="424992" name="Line 32"/>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93" name="Line 33"/>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4994" name="Group 34"/>
          <p:cNvGrpSpPr>
            <a:grpSpLocks/>
          </p:cNvGrpSpPr>
          <p:nvPr/>
        </p:nvGrpSpPr>
        <p:grpSpPr bwMode="auto">
          <a:xfrm>
            <a:off x="1981200" y="4481513"/>
            <a:ext cx="152400" cy="152400"/>
            <a:chOff x="1392" y="2544"/>
            <a:chExt cx="96" cy="96"/>
          </a:xfrm>
        </p:grpSpPr>
        <p:sp>
          <p:nvSpPr>
            <p:cNvPr id="424995" name="Line 35"/>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96" name="Line 36"/>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4997" name="Group 37"/>
          <p:cNvGrpSpPr>
            <a:grpSpLocks/>
          </p:cNvGrpSpPr>
          <p:nvPr/>
        </p:nvGrpSpPr>
        <p:grpSpPr bwMode="auto">
          <a:xfrm>
            <a:off x="2362200" y="3871913"/>
            <a:ext cx="152400" cy="152400"/>
            <a:chOff x="1392" y="2544"/>
            <a:chExt cx="96" cy="96"/>
          </a:xfrm>
        </p:grpSpPr>
        <p:sp>
          <p:nvSpPr>
            <p:cNvPr id="424998" name="Line 38"/>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4999" name="Line 39"/>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00" name="Group 40"/>
          <p:cNvGrpSpPr>
            <a:grpSpLocks/>
          </p:cNvGrpSpPr>
          <p:nvPr/>
        </p:nvGrpSpPr>
        <p:grpSpPr bwMode="auto">
          <a:xfrm>
            <a:off x="2819400" y="4100513"/>
            <a:ext cx="152400" cy="152400"/>
            <a:chOff x="1392" y="2544"/>
            <a:chExt cx="96" cy="96"/>
          </a:xfrm>
        </p:grpSpPr>
        <p:sp>
          <p:nvSpPr>
            <p:cNvPr id="425001" name="Line 41"/>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02" name="Line 42"/>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03" name="Group 43"/>
          <p:cNvGrpSpPr>
            <a:grpSpLocks/>
          </p:cNvGrpSpPr>
          <p:nvPr/>
        </p:nvGrpSpPr>
        <p:grpSpPr bwMode="auto">
          <a:xfrm>
            <a:off x="2590800" y="4100513"/>
            <a:ext cx="152400" cy="152400"/>
            <a:chOff x="1392" y="2544"/>
            <a:chExt cx="96" cy="96"/>
          </a:xfrm>
        </p:grpSpPr>
        <p:sp>
          <p:nvSpPr>
            <p:cNvPr id="425004" name="Line 44"/>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05" name="Line 45"/>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06" name="Group 46"/>
          <p:cNvGrpSpPr>
            <a:grpSpLocks/>
          </p:cNvGrpSpPr>
          <p:nvPr/>
        </p:nvGrpSpPr>
        <p:grpSpPr bwMode="auto">
          <a:xfrm>
            <a:off x="2743200" y="4786313"/>
            <a:ext cx="152400" cy="152400"/>
            <a:chOff x="1392" y="2544"/>
            <a:chExt cx="96" cy="96"/>
          </a:xfrm>
        </p:grpSpPr>
        <p:sp>
          <p:nvSpPr>
            <p:cNvPr id="425007" name="Line 47"/>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08" name="Line 48"/>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09" name="Group 49"/>
          <p:cNvGrpSpPr>
            <a:grpSpLocks/>
          </p:cNvGrpSpPr>
          <p:nvPr/>
        </p:nvGrpSpPr>
        <p:grpSpPr bwMode="auto">
          <a:xfrm>
            <a:off x="1905000" y="5243513"/>
            <a:ext cx="152400" cy="152400"/>
            <a:chOff x="1392" y="2544"/>
            <a:chExt cx="96" cy="96"/>
          </a:xfrm>
        </p:grpSpPr>
        <p:sp>
          <p:nvSpPr>
            <p:cNvPr id="425010" name="Line 50"/>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11" name="Line 51"/>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12" name="Group 52"/>
          <p:cNvGrpSpPr>
            <a:grpSpLocks/>
          </p:cNvGrpSpPr>
          <p:nvPr/>
        </p:nvGrpSpPr>
        <p:grpSpPr bwMode="auto">
          <a:xfrm>
            <a:off x="1447800" y="4862513"/>
            <a:ext cx="152400" cy="152400"/>
            <a:chOff x="1392" y="2544"/>
            <a:chExt cx="96" cy="96"/>
          </a:xfrm>
        </p:grpSpPr>
        <p:sp>
          <p:nvSpPr>
            <p:cNvPr id="425013" name="Line 53"/>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14" name="Line 54"/>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15" name="Group 55"/>
          <p:cNvGrpSpPr>
            <a:grpSpLocks/>
          </p:cNvGrpSpPr>
          <p:nvPr/>
        </p:nvGrpSpPr>
        <p:grpSpPr bwMode="auto">
          <a:xfrm>
            <a:off x="2819400" y="5091113"/>
            <a:ext cx="152400" cy="152400"/>
            <a:chOff x="1392" y="2544"/>
            <a:chExt cx="96" cy="96"/>
          </a:xfrm>
        </p:grpSpPr>
        <p:sp>
          <p:nvSpPr>
            <p:cNvPr id="425016" name="Line 56"/>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17" name="Line 57"/>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18" name="Group 58"/>
          <p:cNvGrpSpPr>
            <a:grpSpLocks/>
          </p:cNvGrpSpPr>
          <p:nvPr/>
        </p:nvGrpSpPr>
        <p:grpSpPr bwMode="auto">
          <a:xfrm>
            <a:off x="3048000" y="4405313"/>
            <a:ext cx="152400" cy="152400"/>
            <a:chOff x="1392" y="2544"/>
            <a:chExt cx="96" cy="96"/>
          </a:xfrm>
        </p:grpSpPr>
        <p:sp>
          <p:nvSpPr>
            <p:cNvPr id="425019" name="Line 59"/>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20" name="Line 60"/>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425021" name="Line 61"/>
          <p:cNvSpPr>
            <a:spLocks noChangeShapeType="1"/>
          </p:cNvSpPr>
          <p:nvPr/>
        </p:nvSpPr>
        <p:spPr bwMode="auto">
          <a:xfrm flipV="1">
            <a:off x="5334000" y="3567113"/>
            <a:ext cx="0" cy="2514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22" name="Line 62"/>
          <p:cNvSpPr>
            <a:spLocks noChangeShapeType="1"/>
          </p:cNvSpPr>
          <p:nvPr/>
        </p:nvSpPr>
        <p:spPr bwMode="auto">
          <a:xfrm flipV="1">
            <a:off x="5334000" y="4710113"/>
            <a:ext cx="1295400" cy="137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23" name="Line 63"/>
          <p:cNvSpPr>
            <a:spLocks noChangeShapeType="1"/>
          </p:cNvSpPr>
          <p:nvPr/>
        </p:nvSpPr>
        <p:spPr bwMode="auto">
          <a:xfrm flipV="1">
            <a:off x="5334000" y="6081713"/>
            <a:ext cx="2209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24" name="Text Box 64"/>
          <p:cNvSpPr txBox="1">
            <a:spLocks noChangeArrowheads="1"/>
          </p:cNvSpPr>
          <p:nvPr/>
        </p:nvSpPr>
        <p:spPr bwMode="auto">
          <a:xfrm>
            <a:off x="4191000" y="6386513"/>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x</a:t>
            </a:r>
            <a:r>
              <a:rPr lang="en-US" baseline="-25000" dirty="0"/>
              <a:t>1</a:t>
            </a:r>
          </a:p>
        </p:txBody>
      </p:sp>
      <p:sp>
        <p:nvSpPr>
          <p:cNvPr id="425025" name="Text Box 65"/>
          <p:cNvSpPr txBox="1">
            <a:spLocks noChangeArrowheads="1"/>
          </p:cNvSpPr>
          <p:nvPr/>
        </p:nvSpPr>
        <p:spPr bwMode="auto">
          <a:xfrm>
            <a:off x="152400" y="2576513"/>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x</a:t>
            </a:r>
            <a:r>
              <a:rPr lang="en-US" baseline="-25000" dirty="0"/>
              <a:t>2</a:t>
            </a:r>
          </a:p>
        </p:txBody>
      </p:sp>
      <p:grpSp>
        <p:nvGrpSpPr>
          <p:cNvPr id="425026" name="Group 66"/>
          <p:cNvGrpSpPr>
            <a:grpSpLocks/>
          </p:cNvGrpSpPr>
          <p:nvPr/>
        </p:nvGrpSpPr>
        <p:grpSpPr bwMode="auto">
          <a:xfrm>
            <a:off x="5791200" y="4481513"/>
            <a:ext cx="152400" cy="152400"/>
            <a:chOff x="1392" y="2544"/>
            <a:chExt cx="96" cy="96"/>
          </a:xfrm>
        </p:grpSpPr>
        <p:sp>
          <p:nvSpPr>
            <p:cNvPr id="425027" name="Line 67"/>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28" name="Line 68"/>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29" name="Group 69"/>
          <p:cNvGrpSpPr>
            <a:grpSpLocks/>
          </p:cNvGrpSpPr>
          <p:nvPr/>
        </p:nvGrpSpPr>
        <p:grpSpPr bwMode="auto">
          <a:xfrm>
            <a:off x="5791200" y="4710113"/>
            <a:ext cx="152400" cy="152400"/>
            <a:chOff x="1392" y="2544"/>
            <a:chExt cx="96" cy="96"/>
          </a:xfrm>
        </p:grpSpPr>
        <p:sp>
          <p:nvSpPr>
            <p:cNvPr id="425030" name="Line 70"/>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31" name="Line 71"/>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32" name="Group 72"/>
          <p:cNvGrpSpPr>
            <a:grpSpLocks/>
          </p:cNvGrpSpPr>
          <p:nvPr/>
        </p:nvGrpSpPr>
        <p:grpSpPr bwMode="auto">
          <a:xfrm>
            <a:off x="5486400" y="4710113"/>
            <a:ext cx="152400" cy="152400"/>
            <a:chOff x="1392" y="2544"/>
            <a:chExt cx="96" cy="96"/>
          </a:xfrm>
        </p:grpSpPr>
        <p:sp>
          <p:nvSpPr>
            <p:cNvPr id="425033" name="Line 73"/>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34" name="Line 74"/>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35" name="Group 75"/>
          <p:cNvGrpSpPr>
            <a:grpSpLocks/>
          </p:cNvGrpSpPr>
          <p:nvPr/>
        </p:nvGrpSpPr>
        <p:grpSpPr bwMode="auto">
          <a:xfrm>
            <a:off x="5791200" y="5091113"/>
            <a:ext cx="152400" cy="152400"/>
            <a:chOff x="1392" y="2544"/>
            <a:chExt cx="96" cy="96"/>
          </a:xfrm>
        </p:grpSpPr>
        <p:sp>
          <p:nvSpPr>
            <p:cNvPr id="425036" name="Line 76"/>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37" name="Line 77"/>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38" name="Group 78"/>
          <p:cNvGrpSpPr>
            <a:grpSpLocks/>
          </p:cNvGrpSpPr>
          <p:nvPr/>
        </p:nvGrpSpPr>
        <p:grpSpPr bwMode="auto">
          <a:xfrm>
            <a:off x="6019800" y="4329113"/>
            <a:ext cx="152400" cy="152400"/>
            <a:chOff x="1392" y="2544"/>
            <a:chExt cx="96" cy="96"/>
          </a:xfrm>
        </p:grpSpPr>
        <p:sp>
          <p:nvSpPr>
            <p:cNvPr id="425039" name="Line 79"/>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40" name="Line 80"/>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41" name="Group 81"/>
          <p:cNvGrpSpPr>
            <a:grpSpLocks/>
          </p:cNvGrpSpPr>
          <p:nvPr/>
        </p:nvGrpSpPr>
        <p:grpSpPr bwMode="auto">
          <a:xfrm>
            <a:off x="6019800" y="4862513"/>
            <a:ext cx="152400" cy="152400"/>
            <a:chOff x="1392" y="2544"/>
            <a:chExt cx="96" cy="96"/>
          </a:xfrm>
        </p:grpSpPr>
        <p:sp>
          <p:nvSpPr>
            <p:cNvPr id="425042" name="Line 82"/>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43" name="Line 83"/>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44" name="Group 84"/>
          <p:cNvGrpSpPr>
            <a:grpSpLocks/>
          </p:cNvGrpSpPr>
          <p:nvPr/>
        </p:nvGrpSpPr>
        <p:grpSpPr bwMode="auto">
          <a:xfrm>
            <a:off x="5334000" y="4786313"/>
            <a:ext cx="152400" cy="152400"/>
            <a:chOff x="1392" y="2544"/>
            <a:chExt cx="96" cy="96"/>
          </a:xfrm>
        </p:grpSpPr>
        <p:sp>
          <p:nvSpPr>
            <p:cNvPr id="425045" name="Line 85"/>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46" name="Line 86"/>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47" name="Group 87"/>
          <p:cNvGrpSpPr>
            <a:grpSpLocks/>
          </p:cNvGrpSpPr>
          <p:nvPr/>
        </p:nvGrpSpPr>
        <p:grpSpPr bwMode="auto">
          <a:xfrm>
            <a:off x="5638800" y="4405313"/>
            <a:ext cx="152400" cy="152400"/>
            <a:chOff x="1392" y="2544"/>
            <a:chExt cx="96" cy="96"/>
          </a:xfrm>
        </p:grpSpPr>
        <p:sp>
          <p:nvSpPr>
            <p:cNvPr id="425048" name="Line 88"/>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49" name="Line 89"/>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50" name="Group 90"/>
          <p:cNvGrpSpPr>
            <a:grpSpLocks/>
          </p:cNvGrpSpPr>
          <p:nvPr/>
        </p:nvGrpSpPr>
        <p:grpSpPr bwMode="auto">
          <a:xfrm>
            <a:off x="5562600" y="4557713"/>
            <a:ext cx="152400" cy="152400"/>
            <a:chOff x="1392" y="2544"/>
            <a:chExt cx="96" cy="96"/>
          </a:xfrm>
        </p:grpSpPr>
        <p:sp>
          <p:nvSpPr>
            <p:cNvPr id="425051" name="Line 91"/>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52" name="Line 92"/>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53" name="Group 93"/>
          <p:cNvGrpSpPr>
            <a:grpSpLocks/>
          </p:cNvGrpSpPr>
          <p:nvPr/>
        </p:nvGrpSpPr>
        <p:grpSpPr bwMode="auto">
          <a:xfrm>
            <a:off x="5638800" y="4862513"/>
            <a:ext cx="152400" cy="152400"/>
            <a:chOff x="1392" y="2544"/>
            <a:chExt cx="96" cy="96"/>
          </a:xfrm>
        </p:grpSpPr>
        <p:sp>
          <p:nvSpPr>
            <p:cNvPr id="425054" name="Line 94"/>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55" name="Line 95"/>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425059" name="Group 99"/>
          <p:cNvGrpSpPr>
            <a:grpSpLocks/>
          </p:cNvGrpSpPr>
          <p:nvPr/>
        </p:nvGrpSpPr>
        <p:grpSpPr bwMode="auto">
          <a:xfrm>
            <a:off x="6172200" y="5091113"/>
            <a:ext cx="152400" cy="152400"/>
            <a:chOff x="1392" y="2544"/>
            <a:chExt cx="96" cy="96"/>
          </a:xfrm>
        </p:grpSpPr>
        <p:sp>
          <p:nvSpPr>
            <p:cNvPr id="425060" name="Line 100"/>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61" name="Line 101"/>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425063" name="Line 103"/>
          <p:cNvSpPr>
            <a:spLocks noChangeShapeType="1"/>
          </p:cNvSpPr>
          <p:nvPr/>
        </p:nvSpPr>
        <p:spPr bwMode="auto">
          <a:xfrm>
            <a:off x="7239000" y="4481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64" name="Line 104"/>
          <p:cNvSpPr>
            <a:spLocks noChangeShapeType="1"/>
          </p:cNvSpPr>
          <p:nvPr/>
        </p:nvSpPr>
        <p:spPr bwMode="auto">
          <a:xfrm>
            <a:off x="7391400" y="4252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65" name="Line 105"/>
          <p:cNvSpPr>
            <a:spLocks noChangeShapeType="1"/>
          </p:cNvSpPr>
          <p:nvPr/>
        </p:nvSpPr>
        <p:spPr bwMode="auto">
          <a:xfrm>
            <a:off x="6553200" y="37957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66" name="Line 106"/>
          <p:cNvSpPr>
            <a:spLocks noChangeShapeType="1"/>
          </p:cNvSpPr>
          <p:nvPr/>
        </p:nvSpPr>
        <p:spPr bwMode="auto">
          <a:xfrm>
            <a:off x="6629400" y="41767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67" name="Line 107"/>
          <p:cNvSpPr>
            <a:spLocks noChangeShapeType="1"/>
          </p:cNvSpPr>
          <p:nvPr/>
        </p:nvSpPr>
        <p:spPr bwMode="auto">
          <a:xfrm>
            <a:off x="7620000" y="47101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68" name="Line 108"/>
          <p:cNvSpPr>
            <a:spLocks noChangeShapeType="1"/>
          </p:cNvSpPr>
          <p:nvPr/>
        </p:nvSpPr>
        <p:spPr bwMode="auto">
          <a:xfrm>
            <a:off x="7086600" y="48625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69" name="Line 109"/>
          <p:cNvSpPr>
            <a:spLocks noChangeShapeType="1"/>
          </p:cNvSpPr>
          <p:nvPr/>
        </p:nvSpPr>
        <p:spPr bwMode="auto">
          <a:xfrm>
            <a:off x="6858000" y="4024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70" name="Line 110"/>
          <p:cNvSpPr>
            <a:spLocks noChangeShapeType="1"/>
          </p:cNvSpPr>
          <p:nvPr/>
        </p:nvSpPr>
        <p:spPr bwMode="auto">
          <a:xfrm>
            <a:off x="6400800" y="4405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71" name="Line 111"/>
          <p:cNvSpPr>
            <a:spLocks noChangeShapeType="1"/>
          </p:cNvSpPr>
          <p:nvPr/>
        </p:nvSpPr>
        <p:spPr bwMode="auto">
          <a:xfrm>
            <a:off x="6781800" y="53197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72" name="Line 112"/>
          <p:cNvSpPr>
            <a:spLocks noChangeShapeType="1"/>
          </p:cNvSpPr>
          <p:nvPr/>
        </p:nvSpPr>
        <p:spPr bwMode="auto">
          <a:xfrm>
            <a:off x="6629400" y="4633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73" name="Line 113"/>
          <p:cNvSpPr>
            <a:spLocks noChangeShapeType="1"/>
          </p:cNvSpPr>
          <p:nvPr/>
        </p:nvSpPr>
        <p:spPr bwMode="auto">
          <a:xfrm>
            <a:off x="6324600" y="5395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74" name="Line 114"/>
          <p:cNvSpPr>
            <a:spLocks noChangeShapeType="1"/>
          </p:cNvSpPr>
          <p:nvPr/>
        </p:nvSpPr>
        <p:spPr bwMode="auto">
          <a:xfrm>
            <a:off x="6400800" y="50911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75" name="Line 115"/>
          <p:cNvSpPr>
            <a:spLocks noChangeShapeType="1"/>
          </p:cNvSpPr>
          <p:nvPr/>
        </p:nvSpPr>
        <p:spPr bwMode="auto">
          <a:xfrm>
            <a:off x="6400800" y="54721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76" name="Line 116"/>
          <p:cNvSpPr>
            <a:spLocks noChangeShapeType="1"/>
          </p:cNvSpPr>
          <p:nvPr/>
        </p:nvSpPr>
        <p:spPr bwMode="auto">
          <a:xfrm>
            <a:off x="7315200" y="3643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77" name="Line 117"/>
          <p:cNvSpPr>
            <a:spLocks noChangeShapeType="1"/>
          </p:cNvSpPr>
          <p:nvPr/>
        </p:nvSpPr>
        <p:spPr bwMode="auto">
          <a:xfrm>
            <a:off x="7086600" y="53959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78" name="Line 118"/>
          <p:cNvSpPr>
            <a:spLocks noChangeShapeType="1"/>
          </p:cNvSpPr>
          <p:nvPr/>
        </p:nvSpPr>
        <p:spPr bwMode="auto">
          <a:xfrm>
            <a:off x="6781800" y="59293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79" name="Line 119"/>
          <p:cNvSpPr>
            <a:spLocks noChangeShapeType="1"/>
          </p:cNvSpPr>
          <p:nvPr/>
        </p:nvSpPr>
        <p:spPr bwMode="auto">
          <a:xfrm>
            <a:off x="7620000" y="58531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80" name="Line 120"/>
          <p:cNvSpPr>
            <a:spLocks noChangeShapeType="1"/>
          </p:cNvSpPr>
          <p:nvPr/>
        </p:nvSpPr>
        <p:spPr bwMode="auto">
          <a:xfrm>
            <a:off x="7772400" y="4938713"/>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25081" name="Text Box 121"/>
          <p:cNvSpPr txBox="1">
            <a:spLocks noChangeArrowheads="1"/>
          </p:cNvSpPr>
          <p:nvPr/>
        </p:nvSpPr>
        <p:spPr bwMode="auto">
          <a:xfrm>
            <a:off x="6781800" y="4405313"/>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f</a:t>
            </a:r>
            <a:r>
              <a:rPr lang="en-US" baseline="-25000" dirty="0"/>
              <a:t>2</a:t>
            </a:r>
          </a:p>
        </p:txBody>
      </p:sp>
      <p:sp>
        <p:nvSpPr>
          <p:cNvPr id="425082" name="Text Box 122"/>
          <p:cNvSpPr txBox="1">
            <a:spLocks noChangeArrowheads="1"/>
          </p:cNvSpPr>
          <p:nvPr/>
        </p:nvSpPr>
        <p:spPr bwMode="auto">
          <a:xfrm>
            <a:off x="7391400" y="6081713"/>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f</a:t>
            </a:r>
            <a:r>
              <a:rPr lang="en-US" baseline="-25000" dirty="0"/>
              <a:t>1</a:t>
            </a:r>
          </a:p>
        </p:txBody>
      </p:sp>
      <p:sp>
        <p:nvSpPr>
          <p:cNvPr id="425083" name="Text Box 123"/>
          <p:cNvSpPr txBox="1">
            <a:spLocks noChangeArrowheads="1"/>
          </p:cNvSpPr>
          <p:nvPr/>
        </p:nvSpPr>
        <p:spPr bwMode="auto">
          <a:xfrm>
            <a:off x="5181600" y="3033713"/>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f</a:t>
            </a:r>
            <a:r>
              <a:rPr lang="en-US" baseline="-25000" dirty="0"/>
              <a:t>3</a:t>
            </a:r>
          </a:p>
        </p:txBody>
      </p:sp>
    </p:spTree>
    <p:extLst>
      <p:ext uri="{BB962C8B-B14F-4D97-AF65-F5344CB8AC3E}">
        <p14:creationId xmlns:p14="http://schemas.microsoft.com/office/powerpoint/2010/main" val="103337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0"/>
            <a:ext cx="8229600" cy="1143000"/>
          </a:xfrm>
        </p:spPr>
        <p:txBody>
          <a:bodyPr/>
          <a:lstStyle/>
          <a:p>
            <a:r>
              <a:rPr lang="en-US" dirty="0" smtClean="0"/>
              <a:t>The kernel trick</a:t>
            </a:r>
            <a:endParaRPr lang="en-US" dirty="0"/>
          </a:p>
        </p:txBody>
      </p:sp>
      <p:sp>
        <p:nvSpPr>
          <p:cNvPr id="440323" name="Rectangle 3"/>
          <p:cNvSpPr>
            <a:spLocks noGrp="1" noChangeArrowheads="1"/>
          </p:cNvSpPr>
          <p:nvPr>
            <p:ph idx="1"/>
          </p:nvPr>
        </p:nvSpPr>
        <p:spPr>
          <a:xfrm>
            <a:off x="457200" y="1588219"/>
            <a:ext cx="8468300" cy="4525963"/>
          </a:xfrm>
        </p:spPr>
        <p:txBody>
          <a:bodyPr/>
          <a:lstStyle/>
          <a:p>
            <a:r>
              <a:rPr lang="en-US" dirty="0" smtClean="0"/>
              <a:t>Replace                       + b  with                            + b </a:t>
            </a:r>
          </a:p>
          <a:p>
            <a:endParaRPr lang="en-US" dirty="0"/>
          </a:p>
          <a:p>
            <a:pPr lvl="1"/>
            <a:r>
              <a:rPr lang="en-US" dirty="0" smtClean="0"/>
              <a:t>Notice we can’t necessarily </a:t>
            </a:r>
            <a:r>
              <a:rPr lang="en-US" dirty="0" err="1" smtClean="0"/>
              <a:t>precompute</a:t>
            </a:r>
            <a:r>
              <a:rPr lang="en-US" dirty="0" smtClean="0"/>
              <a:t> the decision boundary anymore; but since alphas are sparse, classification can still be efficient</a:t>
            </a:r>
          </a:p>
          <a:p>
            <a:pPr lvl="1"/>
            <a:endParaRPr lang="en-US" dirty="0"/>
          </a:p>
          <a:p>
            <a:pPr lvl="1"/>
            <a:r>
              <a:rPr lang="en-US" dirty="0" smtClean="0"/>
              <a:t>Kernels of the form                                           , where f() is a feature embedding function,  work out particularly nicely</a:t>
            </a:r>
          </a:p>
          <a:p>
            <a:endParaRPr lang="en-US" dirty="0"/>
          </a:p>
          <a:p>
            <a:endParaRPr lang="en-US" dirty="0" smtClean="0"/>
          </a:p>
        </p:txBody>
      </p:sp>
      <p:sp>
        <p:nvSpPr>
          <p:cNvPr id="4" name="Slide Number Placeholder 5"/>
          <p:cNvSpPr>
            <a:spLocks noGrp="1"/>
          </p:cNvSpPr>
          <p:nvPr>
            <p:ph type="sldNum" sz="quarter" idx="12"/>
          </p:nvPr>
        </p:nvSpPr>
        <p:spPr/>
        <p:txBody>
          <a:bodyPr/>
          <a:lstStyle/>
          <a:p>
            <a:fld id="{A3CAC1C0-0687-47A9-9EF1-AF44AA5544E4}" type="slidenum">
              <a:rPr lang="en-US" smtClean="0"/>
              <a:pPr/>
              <a:t>22</a:t>
            </a:fld>
            <a:endParaRPr lang="en-US"/>
          </a:p>
        </p:txBody>
      </p:sp>
      <p:cxnSp>
        <p:nvCxnSpPr>
          <p:cNvPr id="5" name="Straight Connector 4"/>
          <p:cNvCxnSpPr/>
          <p:nvPr/>
        </p:nvCxnSpPr>
        <p:spPr>
          <a:xfrm>
            <a:off x="6242856" y="2086264"/>
            <a:ext cx="984587"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6021981" y="2086264"/>
            <a:ext cx="1623424" cy="369332"/>
          </a:xfrm>
          <a:prstGeom prst="rect">
            <a:avLst/>
          </a:prstGeom>
        </p:spPr>
        <p:txBody>
          <a:bodyPr wrap="none">
            <a:spAutoFit/>
          </a:bodyPr>
          <a:lstStyle/>
          <a:p>
            <a:r>
              <a:rPr lang="en-US" dirty="0" smtClean="0">
                <a:solidFill>
                  <a:srgbClr val="0000FF"/>
                </a:solidFill>
              </a:rPr>
              <a:t>Kernel function</a:t>
            </a:r>
            <a:endParaRPr lang="en-US" dirty="0">
              <a:solidFill>
                <a:srgbClr val="0000FF"/>
              </a:solidFill>
            </a:endParaRPr>
          </a:p>
        </p:txBody>
      </p:sp>
      <p:pic>
        <p:nvPicPr>
          <p:cNvPr id="15" name="Picture 14"/>
          <p:cNvPicPr>
            <a:picLocks noChangeAspect="1"/>
          </p:cNvPicPr>
          <p:nvPr/>
        </p:nvPicPr>
        <p:blipFill>
          <a:blip r:embed="rId2">
            <a:clrChange>
              <a:clrFrom>
                <a:srgbClr val="FFFFFF"/>
              </a:clrFrom>
              <a:clrTo>
                <a:srgbClr val="FFFFFF">
                  <a:alpha val="0"/>
                </a:srgbClr>
              </a:clrTo>
            </a:clrChange>
          </a:blip>
          <a:stretch>
            <a:fillRect/>
          </a:stretch>
        </p:blipFill>
        <p:spPr>
          <a:xfrm>
            <a:off x="5153057" y="1547180"/>
            <a:ext cx="2177826" cy="625886"/>
          </a:xfrm>
          <a:prstGeom prst="rect">
            <a:avLst/>
          </a:prstGeom>
        </p:spPr>
      </p:pic>
      <p:pic>
        <p:nvPicPr>
          <p:cNvPr id="17" name="Picture 16"/>
          <p:cNvPicPr>
            <a:picLocks noChangeAspect="1"/>
          </p:cNvPicPr>
          <p:nvPr/>
        </p:nvPicPr>
        <p:blipFill>
          <a:blip r:embed="rId3"/>
          <a:stretch>
            <a:fillRect/>
          </a:stretch>
        </p:blipFill>
        <p:spPr>
          <a:xfrm>
            <a:off x="2069064" y="1534940"/>
            <a:ext cx="1740862" cy="623858"/>
          </a:xfrm>
          <a:prstGeom prst="rect">
            <a:avLst/>
          </a:prstGeom>
        </p:spPr>
      </p:pic>
      <p:pic>
        <p:nvPicPr>
          <p:cNvPr id="18" name="Picture 17"/>
          <p:cNvPicPr>
            <a:picLocks noChangeAspect="1"/>
          </p:cNvPicPr>
          <p:nvPr/>
        </p:nvPicPr>
        <p:blipFill>
          <a:blip r:embed="rId4"/>
          <a:stretch>
            <a:fillRect/>
          </a:stretch>
        </p:blipFill>
        <p:spPr>
          <a:xfrm>
            <a:off x="3809926" y="4222610"/>
            <a:ext cx="2800778" cy="501632"/>
          </a:xfrm>
          <a:prstGeom prst="rect">
            <a:avLst/>
          </a:prstGeom>
        </p:spPr>
      </p:pic>
    </p:spTree>
    <p:extLst>
      <p:ext uri="{BB962C8B-B14F-4D97-AF65-F5344CB8AC3E}">
        <p14:creationId xmlns:p14="http://schemas.microsoft.com/office/powerpoint/2010/main" val="2779239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r>
              <a:rPr lang="en-US" dirty="0">
                <a:solidFill>
                  <a:srgbClr val="3366FF"/>
                </a:solidFill>
              </a:rPr>
              <a:t>Kernel Functions</a:t>
            </a:r>
          </a:p>
        </p:txBody>
      </p:sp>
      <p:sp>
        <p:nvSpPr>
          <p:cNvPr id="445443" name="Rectangle 3"/>
          <p:cNvSpPr>
            <a:spLocks noGrp="1" noChangeArrowheads="1"/>
          </p:cNvSpPr>
          <p:nvPr>
            <p:ph sz="quarter" idx="1"/>
          </p:nvPr>
        </p:nvSpPr>
        <p:spPr/>
        <p:txBody>
          <a:bodyPr/>
          <a:lstStyle/>
          <a:p>
            <a:r>
              <a:rPr lang="en-US" sz="2800" dirty="0" smtClean="0">
                <a:solidFill>
                  <a:srgbClr val="3366FF"/>
                </a:solidFill>
              </a:rPr>
              <a:t>Can </a:t>
            </a:r>
            <a:r>
              <a:rPr lang="en-US" sz="2800" dirty="0">
                <a:solidFill>
                  <a:srgbClr val="3366FF"/>
                </a:solidFill>
              </a:rPr>
              <a:t>implicitly compute a feature mapping to a high dimensional space, without having to construct the features</a:t>
            </a:r>
            <a:r>
              <a:rPr lang="en-US" sz="2800" dirty="0" smtClean="0">
                <a:solidFill>
                  <a:srgbClr val="3366FF"/>
                </a:solidFill>
              </a:rPr>
              <a:t>! </a:t>
            </a:r>
            <a:r>
              <a:rPr lang="en-US" dirty="0">
                <a:solidFill>
                  <a:srgbClr val="3366FF"/>
                </a:solidFill>
              </a:rPr>
              <a:t>(all you need is the dot product</a:t>
            </a:r>
            <a:r>
              <a:rPr lang="en-US" dirty="0" smtClean="0">
                <a:solidFill>
                  <a:srgbClr val="3366FF"/>
                </a:solidFill>
              </a:rPr>
              <a:t>)</a:t>
            </a:r>
            <a:endParaRPr lang="en-US" sz="2800" dirty="0">
              <a:solidFill>
                <a:srgbClr val="3366FF"/>
              </a:solidFill>
            </a:endParaRPr>
          </a:p>
          <a:p>
            <a:r>
              <a:rPr lang="en-US" sz="2800" dirty="0"/>
              <a:t>Example: K(</a:t>
            </a:r>
            <a:r>
              <a:rPr lang="en-US" sz="2800" b="1" dirty="0" err="1"/>
              <a:t>a</a:t>
            </a:r>
            <a:r>
              <a:rPr lang="en-US" sz="2800" dirty="0" err="1"/>
              <a:t>,</a:t>
            </a:r>
            <a:r>
              <a:rPr lang="en-US" sz="2800" b="1" dirty="0" err="1"/>
              <a:t>b</a:t>
            </a:r>
            <a:r>
              <a:rPr lang="en-US" sz="2800" dirty="0"/>
              <a:t>) = (</a:t>
            </a:r>
            <a:r>
              <a:rPr lang="en-US" sz="2800" b="1" dirty="0" err="1" smtClean="0"/>
              <a:t>a</a:t>
            </a:r>
            <a:r>
              <a:rPr lang="en-US" b="1" dirty="0" err="1">
                <a:latin typeface="Wingdings"/>
                <a:ea typeface="Wingdings"/>
                <a:cs typeface="Wingdings"/>
                <a:sym typeface="Wingdings"/>
              </a:rPr>
              <a:t></a:t>
            </a:r>
            <a:r>
              <a:rPr lang="en-US" sz="2800" b="1" dirty="0" err="1" smtClean="0"/>
              <a:t>b</a:t>
            </a:r>
            <a:r>
              <a:rPr lang="en-US" sz="2800" dirty="0"/>
              <a:t>)</a:t>
            </a:r>
            <a:r>
              <a:rPr lang="en-US" sz="2800" baseline="30000" dirty="0"/>
              <a:t>2</a:t>
            </a:r>
            <a:endParaRPr lang="en-US" sz="2800" dirty="0"/>
          </a:p>
          <a:p>
            <a:pPr lvl="1"/>
            <a:r>
              <a:rPr lang="en-US" sz="2400" dirty="0"/>
              <a:t>(a</a:t>
            </a:r>
            <a:r>
              <a:rPr lang="en-US" sz="2400" baseline="-25000" dirty="0"/>
              <a:t>1</a:t>
            </a:r>
            <a:r>
              <a:rPr lang="en-US" sz="2400" dirty="0"/>
              <a:t>b</a:t>
            </a:r>
            <a:r>
              <a:rPr lang="en-US" sz="2400" baseline="-25000" dirty="0"/>
              <a:t>1</a:t>
            </a:r>
            <a:r>
              <a:rPr lang="en-US" sz="2400" dirty="0"/>
              <a:t> + a</a:t>
            </a:r>
            <a:r>
              <a:rPr lang="en-US" sz="2400" baseline="-25000" dirty="0"/>
              <a:t>2</a:t>
            </a:r>
            <a:r>
              <a:rPr lang="en-US" sz="2400" dirty="0"/>
              <a:t>b</a:t>
            </a:r>
            <a:r>
              <a:rPr lang="en-US" sz="2400" baseline="-25000" dirty="0"/>
              <a:t>2</a:t>
            </a:r>
            <a:r>
              <a:rPr lang="en-US" sz="2400" dirty="0"/>
              <a:t>)</a:t>
            </a:r>
            <a:r>
              <a:rPr lang="en-US" sz="2400" baseline="30000" dirty="0"/>
              <a:t>2</a:t>
            </a:r>
            <a:r>
              <a:rPr lang="en-US" sz="2400" dirty="0"/>
              <a:t/>
            </a:r>
            <a:br>
              <a:rPr lang="en-US" sz="2400" dirty="0"/>
            </a:br>
            <a:r>
              <a:rPr lang="en-US" sz="2400" dirty="0"/>
              <a:t>= a</a:t>
            </a:r>
            <a:r>
              <a:rPr lang="en-US" sz="2400" baseline="-25000" dirty="0"/>
              <a:t>1</a:t>
            </a:r>
            <a:r>
              <a:rPr lang="en-US" sz="2400" baseline="30000" dirty="0"/>
              <a:t>2</a:t>
            </a:r>
            <a:r>
              <a:rPr lang="en-US" sz="2400" dirty="0"/>
              <a:t>b</a:t>
            </a:r>
            <a:r>
              <a:rPr lang="en-US" sz="2400" baseline="-25000" dirty="0"/>
              <a:t>1</a:t>
            </a:r>
            <a:r>
              <a:rPr lang="en-US" sz="2400" baseline="30000" dirty="0"/>
              <a:t>2</a:t>
            </a:r>
            <a:r>
              <a:rPr lang="en-US" sz="2400" dirty="0"/>
              <a:t> + 2a</a:t>
            </a:r>
            <a:r>
              <a:rPr lang="en-US" sz="2400" baseline="-25000" dirty="0"/>
              <a:t>1</a:t>
            </a:r>
            <a:r>
              <a:rPr lang="en-US" sz="2400" dirty="0"/>
              <a:t>b</a:t>
            </a:r>
            <a:r>
              <a:rPr lang="en-US" sz="2400" baseline="-25000" dirty="0"/>
              <a:t>1</a:t>
            </a:r>
            <a:r>
              <a:rPr lang="en-US" sz="2400" dirty="0"/>
              <a:t>a</a:t>
            </a:r>
            <a:r>
              <a:rPr lang="en-US" sz="2400" baseline="-25000" dirty="0"/>
              <a:t>2</a:t>
            </a:r>
            <a:r>
              <a:rPr lang="en-US" sz="2400" dirty="0"/>
              <a:t>b</a:t>
            </a:r>
            <a:r>
              <a:rPr lang="en-US" sz="2400" baseline="-25000" dirty="0"/>
              <a:t>2</a:t>
            </a:r>
            <a:r>
              <a:rPr lang="en-US" sz="2400" dirty="0"/>
              <a:t> + a</a:t>
            </a:r>
            <a:r>
              <a:rPr lang="en-US" sz="2400" baseline="-25000" dirty="0"/>
              <a:t>2</a:t>
            </a:r>
            <a:r>
              <a:rPr lang="en-US" sz="2400" baseline="30000" dirty="0"/>
              <a:t>2</a:t>
            </a:r>
            <a:r>
              <a:rPr lang="en-US" sz="2400" dirty="0"/>
              <a:t>b</a:t>
            </a:r>
            <a:r>
              <a:rPr lang="en-US" sz="2400" baseline="-25000" dirty="0"/>
              <a:t>2</a:t>
            </a:r>
            <a:r>
              <a:rPr lang="en-US" sz="2400" baseline="30000" dirty="0"/>
              <a:t>2</a:t>
            </a:r>
            <a:r>
              <a:rPr lang="en-US" sz="2400" dirty="0"/>
              <a:t/>
            </a:r>
            <a:br>
              <a:rPr lang="en-US" sz="2400" dirty="0"/>
            </a:br>
            <a:r>
              <a:rPr lang="en-US" sz="2400" dirty="0"/>
              <a:t>= [a</a:t>
            </a:r>
            <a:r>
              <a:rPr lang="en-US" sz="2400" baseline="-25000" dirty="0"/>
              <a:t>1</a:t>
            </a:r>
            <a:r>
              <a:rPr lang="en-US" sz="2400" baseline="30000" dirty="0"/>
              <a:t>2</a:t>
            </a:r>
            <a:r>
              <a:rPr lang="en-US" sz="2400" baseline="-25000" dirty="0"/>
              <a:t> </a:t>
            </a:r>
            <a:r>
              <a:rPr lang="en-US" sz="2400" dirty="0"/>
              <a:t>, a</a:t>
            </a:r>
            <a:r>
              <a:rPr lang="en-US" sz="2400" baseline="-25000" dirty="0"/>
              <a:t>2</a:t>
            </a:r>
            <a:r>
              <a:rPr lang="en-US" sz="2400" baseline="30000" dirty="0"/>
              <a:t>2 </a:t>
            </a:r>
            <a:r>
              <a:rPr lang="en-US" sz="2400" dirty="0"/>
              <a:t>, </a:t>
            </a:r>
            <a:r>
              <a:rPr lang="en-US" sz="2400" dirty="0">
                <a:sym typeface="Symbol" pitchFamily="18" charset="2"/>
              </a:rPr>
              <a:t></a:t>
            </a:r>
            <a:r>
              <a:rPr lang="en-US" sz="2400" dirty="0"/>
              <a:t>2a</a:t>
            </a:r>
            <a:r>
              <a:rPr lang="en-US" sz="2400" baseline="-25000" dirty="0"/>
              <a:t>1</a:t>
            </a:r>
            <a:r>
              <a:rPr lang="en-US" sz="2400" dirty="0"/>
              <a:t>a</a:t>
            </a:r>
            <a:r>
              <a:rPr lang="en-US" sz="2400" baseline="-25000" dirty="0"/>
              <a:t>2</a:t>
            </a:r>
            <a:r>
              <a:rPr lang="en-US" sz="2400" dirty="0" smtClean="0"/>
              <a:t>]</a:t>
            </a:r>
            <a:r>
              <a:rPr lang="en-US" b="1" dirty="0" smtClean="0">
                <a:latin typeface="Wingdings"/>
                <a:ea typeface="Wingdings"/>
                <a:cs typeface="Wingdings"/>
                <a:sym typeface="Wingdings"/>
              </a:rPr>
              <a:t></a:t>
            </a:r>
            <a:r>
              <a:rPr lang="en-US" sz="2400" dirty="0" smtClean="0"/>
              <a:t>[</a:t>
            </a:r>
            <a:r>
              <a:rPr lang="en-US" sz="2400" dirty="0"/>
              <a:t>b</a:t>
            </a:r>
            <a:r>
              <a:rPr lang="en-US" sz="2400" baseline="-25000" dirty="0"/>
              <a:t>1</a:t>
            </a:r>
            <a:r>
              <a:rPr lang="en-US" sz="2400" baseline="30000" dirty="0"/>
              <a:t>2</a:t>
            </a:r>
            <a:r>
              <a:rPr lang="en-US" sz="2400" baseline="-25000" dirty="0"/>
              <a:t> </a:t>
            </a:r>
            <a:r>
              <a:rPr lang="en-US" sz="2400" dirty="0"/>
              <a:t>, b</a:t>
            </a:r>
            <a:r>
              <a:rPr lang="en-US" sz="2400" baseline="-25000" dirty="0"/>
              <a:t>2</a:t>
            </a:r>
            <a:r>
              <a:rPr lang="en-US" sz="2400" baseline="30000" dirty="0"/>
              <a:t>2 </a:t>
            </a:r>
            <a:r>
              <a:rPr lang="en-US" sz="2400" dirty="0"/>
              <a:t>, </a:t>
            </a:r>
            <a:r>
              <a:rPr lang="en-US" sz="2400" dirty="0">
                <a:sym typeface="Symbol" pitchFamily="18" charset="2"/>
              </a:rPr>
              <a:t></a:t>
            </a:r>
            <a:r>
              <a:rPr lang="en-US" sz="2400" dirty="0"/>
              <a:t>2b</a:t>
            </a:r>
            <a:r>
              <a:rPr lang="en-US" sz="2400" baseline="-25000" dirty="0"/>
              <a:t>1</a:t>
            </a:r>
            <a:r>
              <a:rPr lang="en-US" sz="2400" dirty="0"/>
              <a:t>b</a:t>
            </a:r>
            <a:r>
              <a:rPr lang="en-US" sz="2400" baseline="-25000" dirty="0"/>
              <a:t>2</a:t>
            </a:r>
            <a:r>
              <a:rPr lang="en-US" sz="2400" dirty="0"/>
              <a:t>]</a:t>
            </a:r>
          </a:p>
          <a:p>
            <a:pPr marL="457200" lvl="1" indent="0">
              <a:buNone/>
            </a:pPr>
            <a:endParaRPr lang="en-US" sz="2400" dirty="0"/>
          </a:p>
        </p:txBody>
      </p:sp>
      <p:sp>
        <p:nvSpPr>
          <p:cNvPr id="4" name="Slide Number Placeholder 5"/>
          <p:cNvSpPr>
            <a:spLocks noGrp="1"/>
          </p:cNvSpPr>
          <p:nvPr>
            <p:ph type="sldNum" sz="quarter" idx="4294967295"/>
          </p:nvPr>
        </p:nvSpPr>
        <p:spPr>
          <a:xfrm>
            <a:off x="8129016" y="5734050"/>
            <a:ext cx="609600" cy="521208"/>
          </a:xfrm>
          <a:prstGeom prst="rect">
            <a:avLst/>
          </a:prstGeom>
        </p:spPr>
        <p:txBody>
          <a:bodyPr/>
          <a:lstStyle/>
          <a:p>
            <a:fld id="{888195BE-E350-44B3-9121-136D44B09AB3}" type="slidenum">
              <a:rPr lang="en-US"/>
              <a:pPr/>
              <a:t>23</a:t>
            </a:fld>
            <a:endParaRPr lang="en-US"/>
          </a:p>
        </p:txBody>
      </p:sp>
    </p:spTree>
    <p:extLst>
      <p:ext uri="{BB962C8B-B14F-4D97-AF65-F5344CB8AC3E}">
        <p14:creationId xmlns:p14="http://schemas.microsoft.com/office/powerpoint/2010/main" val="12403423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r>
              <a:rPr lang="en-US" smtClean="0"/>
              <a:t>Types of Kernel</a:t>
            </a:r>
            <a:endParaRPr lang="en-US"/>
          </a:p>
        </p:txBody>
      </p:sp>
      <p:sp>
        <p:nvSpPr>
          <p:cNvPr id="446467" name="Rectangle 3"/>
          <p:cNvSpPr>
            <a:spLocks noGrp="1" noChangeArrowheads="1"/>
          </p:cNvSpPr>
          <p:nvPr>
            <p:ph sz="quarter" idx="1"/>
          </p:nvPr>
        </p:nvSpPr>
        <p:spPr/>
        <p:txBody>
          <a:bodyPr/>
          <a:lstStyle/>
          <a:p>
            <a:r>
              <a:rPr lang="en-US" dirty="0" smtClean="0"/>
              <a:t>Polynomial K(</a:t>
            </a:r>
            <a:r>
              <a:rPr lang="en-US" dirty="0" err="1" smtClean="0"/>
              <a:t>a,b</a:t>
            </a:r>
            <a:r>
              <a:rPr lang="en-US" dirty="0" smtClean="0"/>
              <a:t>) = (a</a:t>
            </a:r>
            <a:r>
              <a:rPr lang="en-US" baseline="30000" dirty="0" smtClean="0"/>
              <a:t>T</a:t>
            </a:r>
            <a:r>
              <a:rPr lang="en-US" dirty="0" smtClean="0"/>
              <a:t>b+1)</a:t>
            </a:r>
            <a:r>
              <a:rPr lang="en-US" baseline="30000" dirty="0" smtClean="0"/>
              <a:t>d</a:t>
            </a:r>
          </a:p>
          <a:p>
            <a:r>
              <a:rPr lang="en-US" dirty="0" smtClean="0"/>
              <a:t>Gaussian K(</a:t>
            </a:r>
            <a:r>
              <a:rPr lang="en-US" dirty="0" err="1" smtClean="0"/>
              <a:t>a,b</a:t>
            </a:r>
            <a:r>
              <a:rPr lang="en-US" dirty="0" smtClean="0"/>
              <a:t>) = </a:t>
            </a:r>
            <a:r>
              <a:rPr lang="en-US" dirty="0" err="1" smtClean="0"/>
              <a:t>exp</a:t>
            </a:r>
            <a:r>
              <a:rPr lang="en-US" dirty="0" smtClean="0"/>
              <a:t>(-||a-b||</a:t>
            </a:r>
            <a:r>
              <a:rPr lang="en-US" baseline="30000" dirty="0" smtClean="0"/>
              <a:t>2</a:t>
            </a:r>
            <a:r>
              <a:rPr lang="en-US" dirty="0" smtClean="0"/>
              <a:t>/s</a:t>
            </a:r>
            <a:r>
              <a:rPr lang="en-US" baseline="30000" dirty="0" smtClean="0"/>
              <a:t>2</a:t>
            </a:r>
            <a:r>
              <a:rPr lang="en-US" dirty="0" smtClean="0"/>
              <a:t>)</a:t>
            </a:r>
          </a:p>
          <a:p>
            <a:r>
              <a:rPr lang="en-US" dirty="0" smtClean="0"/>
              <a:t>Sigmoid, etc…</a:t>
            </a:r>
          </a:p>
          <a:p>
            <a:r>
              <a:rPr lang="en-US" dirty="0" smtClean="0"/>
              <a:t>Decision boundaries</a:t>
            </a:r>
            <a:br>
              <a:rPr lang="en-US" dirty="0" smtClean="0"/>
            </a:br>
            <a:r>
              <a:rPr lang="en-US" dirty="0" smtClean="0"/>
              <a:t>in feature space may</a:t>
            </a:r>
            <a:br>
              <a:rPr lang="en-US" dirty="0" smtClean="0"/>
            </a:br>
            <a:r>
              <a:rPr lang="en-US" dirty="0" smtClean="0"/>
              <a:t>be highly curved in</a:t>
            </a:r>
            <a:br>
              <a:rPr lang="en-US" dirty="0" smtClean="0"/>
            </a:br>
            <a:r>
              <a:rPr lang="en-US" dirty="0" smtClean="0"/>
              <a:t>original space!</a:t>
            </a:r>
          </a:p>
          <a:p>
            <a:endParaRPr lang="en-US" dirty="0" smtClean="0"/>
          </a:p>
          <a:p>
            <a:endParaRPr lang="en-US" dirty="0"/>
          </a:p>
        </p:txBody>
      </p:sp>
      <p:sp>
        <p:nvSpPr>
          <p:cNvPr id="5" name="Slide Number Placeholder 5"/>
          <p:cNvSpPr>
            <a:spLocks noGrp="1"/>
          </p:cNvSpPr>
          <p:nvPr>
            <p:ph type="sldNum" sz="quarter" idx="12"/>
          </p:nvPr>
        </p:nvSpPr>
        <p:spPr>
          <a:xfrm>
            <a:off x="6553200" y="6356350"/>
            <a:ext cx="2133600" cy="365125"/>
          </a:xfrm>
        </p:spPr>
        <p:txBody>
          <a:bodyPr/>
          <a:lstStyle/>
          <a:p>
            <a:fld id="{B742BD7E-D500-4528-99B3-9C1CDF152DF1}" type="slidenum">
              <a:rPr lang="en-US" smtClean="0"/>
              <a:pPr/>
              <a:t>24</a:t>
            </a:fld>
            <a:endParaRPr lang="en-US"/>
          </a:p>
        </p:txBody>
      </p:sp>
      <p:pic>
        <p:nvPicPr>
          <p:cNvPr id="6" name="Picture 5" descr="SvmRBF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124200"/>
            <a:ext cx="3698341" cy="282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5223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smtClean="0"/>
              <a:t>Overfitting / underfitting</a:t>
            </a:r>
            <a:endParaRPr lang="en-US"/>
          </a:p>
        </p:txBody>
      </p:sp>
      <p:sp>
        <p:nvSpPr>
          <p:cNvPr id="4" name="Content Placeholder 3"/>
          <p:cNvSpPr>
            <a:spLocks noGrp="1"/>
          </p:cNvSpPr>
          <p:nvPr>
            <p:ph idx="1"/>
          </p:nvPr>
        </p:nvSpPr>
        <p:spPr/>
        <p:txBody>
          <a:bodyPr/>
          <a:lstStyle/>
          <a:p>
            <a:endParaRPr lang="en-US"/>
          </a:p>
        </p:txBody>
      </p:sp>
      <p:sp>
        <p:nvSpPr>
          <p:cNvPr id="5" name="Slide Number Placeholder 5"/>
          <p:cNvSpPr>
            <a:spLocks noGrp="1"/>
          </p:cNvSpPr>
          <p:nvPr>
            <p:ph type="sldNum" sz="quarter" idx="12"/>
          </p:nvPr>
        </p:nvSpPr>
        <p:spPr>
          <a:xfrm>
            <a:off x="6553200" y="6356350"/>
            <a:ext cx="2133600" cy="365125"/>
          </a:xfrm>
        </p:spPr>
        <p:txBody>
          <a:bodyPr/>
          <a:lstStyle/>
          <a:p>
            <a:fld id="{A39A8B99-EE8C-4466-AC9C-B05D02432C6D}" type="slidenum">
              <a:rPr lang="en-US" smtClean="0"/>
              <a:pPr/>
              <a:t>25</a:t>
            </a:fld>
            <a:endParaRPr lang="en-US"/>
          </a:p>
        </p:txBody>
      </p:sp>
      <p:pic>
        <p:nvPicPr>
          <p:cNvPr id="448516" name="Picture 4" descr="SvmOverfitting"/>
          <p:cNvPicPr>
            <a:picLocks noChangeAspect="1" noChangeArrowheads="1"/>
          </p:cNvPicPr>
          <p:nvPr/>
        </p:nvPicPr>
        <p:blipFill>
          <a:blip r:embed="rId2">
            <a:extLst>
              <a:ext uri="{28A0092B-C50C-407E-A947-70E740481C1C}">
                <a14:useLocalDpi xmlns:a14="http://schemas.microsoft.com/office/drawing/2010/main" val="0"/>
              </a:ext>
            </a:extLst>
          </a:blip>
          <a:srcRect t="15359"/>
          <a:stretch>
            <a:fillRect/>
          </a:stretch>
        </p:blipFill>
        <p:spPr bwMode="auto">
          <a:xfrm>
            <a:off x="838200" y="1676400"/>
            <a:ext cx="7543800"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22091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is the best kernel?</a:t>
            </a:r>
            <a:endParaRPr lang="en-US" dirty="0"/>
          </a:p>
        </p:txBody>
      </p:sp>
      <p:sp>
        <p:nvSpPr>
          <p:cNvPr id="3" name="Content Placeholder 2"/>
          <p:cNvSpPr>
            <a:spLocks noGrp="1"/>
          </p:cNvSpPr>
          <p:nvPr>
            <p:ph idx="1"/>
          </p:nvPr>
        </p:nvSpPr>
        <p:spPr>
          <a:xfrm>
            <a:off x="457200" y="1379046"/>
            <a:ext cx="8229600" cy="4525963"/>
          </a:xfrm>
        </p:spPr>
        <p:txBody>
          <a:bodyPr/>
          <a:lstStyle/>
          <a:p>
            <a:r>
              <a:rPr lang="en-US" dirty="0" smtClean="0"/>
              <a:t>Linear is very fast. Others can be quite slow, both in learning and classification, but usually give better results. Best choice depends on application.</a:t>
            </a:r>
            <a:endParaRPr lang="en-US" dirty="0"/>
          </a:p>
        </p:txBody>
      </p:sp>
      <p:grpSp>
        <p:nvGrpSpPr>
          <p:cNvPr id="6" name="Group 5"/>
          <p:cNvGrpSpPr/>
          <p:nvPr/>
        </p:nvGrpSpPr>
        <p:grpSpPr>
          <a:xfrm>
            <a:off x="1572846" y="2928471"/>
            <a:ext cx="5396824" cy="3382358"/>
            <a:chOff x="1572846" y="2928471"/>
            <a:chExt cx="5396824" cy="3382358"/>
          </a:xfrm>
        </p:grpSpPr>
        <p:pic>
          <p:nvPicPr>
            <p:cNvPr id="4" name="Picture 3"/>
            <p:cNvPicPr>
              <a:picLocks noChangeAspect="1"/>
            </p:cNvPicPr>
            <p:nvPr/>
          </p:nvPicPr>
          <p:blipFill>
            <a:blip r:embed="rId2"/>
            <a:stretch>
              <a:fillRect/>
            </a:stretch>
          </p:blipFill>
          <p:spPr>
            <a:xfrm>
              <a:off x="1572846" y="2928471"/>
              <a:ext cx="5396824" cy="3246134"/>
            </a:xfrm>
            <a:prstGeom prst="rect">
              <a:avLst/>
            </a:prstGeom>
          </p:spPr>
        </p:pic>
        <p:sp>
          <p:nvSpPr>
            <p:cNvPr id="5" name="Rectangle 4"/>
            <p:cNvSpPr/>
            <p:nvPr/>
          </p:nvSpPr>
          <p:spPr>
            <a:xfrm>
              <a:off x="5256066" y="5941497"/>
              <a:ext cx="1171903" cy="369332"/>
            </a:xfrm>
            <a:prstGeom prst="rect">
              <a:avLst/>
            </a:prstGeom>
          </p:spPr>
          <p:txBody>
            <a:bodyPr wrap="none">
              <a:spAutoFit/>
            </a:bodyPr>
            <a:lstStyle/>
            <a:p>
              <a:r>
                <a:rPr lang="en-US" dirty="0" smtClean="0">
                  <a:solidFill>
                    <a:srgbClr val="0000FF"/>
                  </a:solidFill>
                </a:rPr>
                <a:t>Jiang 2007</a:t>
              </a:r>
              <a:endParaRPr lang="en-US" dirty="0">
                <a:solidFill>
                  <a:srgbClr val="0000FF"/>
                </a:solidFill>
              </a:endParaRPr>
            </a:p>
          </p:txBody>
        </p:sp>
      </p:grpSp>
    </p:spTree>
    <p:extLst>
      <p:ext uri="{BB962C8B-B14F-4D97-AF65-F5344CB8AC3E}">
        <p14:creationId xmlns:p14="http://schemas.microsoft.com/office/powerpoint/2010/main" val="40061179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rule</a:t>
            </a:r>
            <a:endParaRPr lang="en-US" dirty="0"/>
          </a:p>
        </p:txBody>
      </p:sp>
      <p:sp>
        <p:nvSpPr>
          <p:cNvPr id="3" name="Content Placeholder 2"/>
          <p:cNvSpPr>
            <a:spLocks noGrp="1"/>
          </p:cNvSpPr>
          <p:nvPr>
            <p:ph idx="1"/>
          </p:nvPr>
        </p:nvSpPr>
        <p:spPr/>
        <p:txBody>
          <a:bodyPr/>
          <a:lstStyle/>
          <a:p>
            <a:r>
              <a:rPr lang="en-US" dirty="0" smtClean="0"/>
              <a:t>Recall:</a:t>
            </a:r>
            <a:endParaRPr lang="en-US" dirty="0"/>
          </a:p>
          <a:p>
            <a:pPr lvl="1"/>
            <a:r>
              <a:rPr lang="en-US" sz="1600" dirty="0"/>
              <a:t>If </a:t>
            </a:r>
            <a:r>
              <a:rPr lang="en-US" sz="1600" b="1" dirty="0" err="1"/>
              <a:t>w</a:t>
            </a:r>
            <a:r>
              <a:rPr lang="en-US" sz="1600" b="1" dirty="0" err="1">
                <a:latin typeface="Wingdings"/>
                <a:ea typeface="Wingdings"/>
                <a:cs typeface="Wingdings"/>
                <a:sym typeface="Wingdings"/>
              </a:rPr>
              <a:t></a:t>
            </a:r>
            <a:r>
              <a:rPr lang="en-US" sz="1600" b="1" dirty="0" err="1"/>
              <a:t>x</a:t>
            </a:r>
            <a:r>
              <a:rPr lang="en-US" sz="1600" dirty="0"/>
              <a:t> + b &gt; 0, positive </a:t>
            </a:r>
          </a:p>
          <a:p>
            <a:pPr lvl="1"/>
            <a:r>
              <a:rPr lang="en-US" sz="1600" dirty="0"/>
              <a:t>If </a:t>
            </a:r>
            <a:r>
              <a:rPr lang="en-US" sz="1600" b="1" dirty="0" err="1"/>
              <a:t>w</a:t>
            </a:r>
            <a:r>
              <a:rPr lang="en-US" sz="1600" b="1" dirty="0" err="1">
                <a:latin typeface="Wingdings"/>
                <a:ea typeface="Wingdings"/>
                <a:cs typeface="Wingdings"/>
                <a:sym typeface="Wingdings"/>
              </a:rPr>
              <a:t></a:t>
            </a:r>
            <a:r>
              <a:rPr lang="en-US" sz="1600" b="1" dirty="0" err="1"/>
              <a:t>x</a:t>
            </a:r>
            <a:r>
              <a:rPr lang="en-US" sz="1600" dirty="0"/>
              <a:t> + b &lt; 0, negative</a:t>
            </a:r>
          </a:p>
          <a:p>
            <a:endParaRPr lang="en-US" dirty="0"/>
          </a:p>
          <a:p>
            <a:r>
              <a:rPr lang="en-US" dirty="0" smtClean="0"/>
              <a:t>But since</a:t>
            </a:r>
          </a:p>
          <a:p>
            <a:endParaRPr lang="en-US" dirty="0"/>
          </a:p>
          <a:p>
            <a:r>
              <a:rPr lang="en-US" dirty="0" smtClean="0"/>
              <a:t>If                                        +   b &gt; 0, then </a:t>
            </a:r>
            <a:r>
              <a:rPr lang="en-US" dirty="0" smtClean="0">
                <a:solidFill>
                  <a:srgbClr val="3366FF"/>
                </a:solidFill>
              </a:rPr>
              <a:t>positive</a:t>
            </a:r>
          </a:p>
          <a:p>
            <a:pPr marL="0" indent="0">
              <a:buNone/>
            </a:pPr>
            <a:endParaRPr lang="en-US" dirty="0" smtClean="0">
              <a:solidFill>
                <a:srgbClr val="3366FF"/>
              </a:solidFill>
            </a:endParaRPr>
          </a:p>
          <a:p>
            <a:r>
              <a:rPr lang="en-US" dirty="0"/>
              <a:t>If                                       </a:t>
            </a:r>
            <a:r>
              <a:rPr lang="en-US" dirty="0" smtClean="0"/>
              <a:t> +    b &lt; </a:t>
            </a:r>
            <a:r>
              <a:rPr lang="en-US" dirty="0"/>
              <a:t>0, then </a:t>
            </a:r>
            <a:r>
              <a:rPr lang="en-US" dirty="0" smtClean="0">
                <a:solidFill>
                  <a:srgbClr val="3366FF"/>
                </a:solidFill>
              </a:rPr>
              <a:t>negative</a:t>
            </a:r>
            <a:endParaRPr lang="en-US" dirty="0">
              <a:solidFill>
                <a:srgbClr val="3366FF"/>
              </a:solidFill>
            </a:endParaRPr>
          </a:p>
          <a:p>
            <a:endParaRPr lang="en-US" dirty="0">
              <a:solidFill>
                <a:srgbClr val="3366FF"/>
              </a:solidFill>
            </a:endParaRPr>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263900"/>
            <a:ext cx="2214655" cy="488950"/>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150" y="4163162"/>
            <a:ext cx="2552700" cy="6477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250" y="5200650"/>
            <a:ext cx="2552700" cy="647700"/>
          </a:xfrm>
          <a:prstGeom prst="rect">
            <a:avLst/>
          </a:prstGeom>
        </p:spPr>
      </p:pic>
      <p:sp>
        <p:nvSpPr>
          <p:cNvPr id="7" name="TextBox 6"/>
          <p:cNvSpPr txBox="1"/>
          <p:nvPr/>
        </p:nvSpPr>
        <p:spPr>
          <a:xfrm>
            <a:off x="5385649" y="3321391"/>
            <a:ext cx="3125149" cy="369332"/>
          </a:xfrm>
          <a:prstGeom prst="rect">
            <a:avLst/>
          </a:prstGeom>
          <a:noFill/>
        </p:spPr>
        <p:txBody>
          <a:bodyPr wrap="none" rtlCol="0">
            <a:spAutoFit/>
          </a:bodyPr>
          <a:lstStyle/>
          <a:p>
            <a:r>
              <a:rPr lang="en-US" b="1" dirty="0" smtClean="0">
                <a:solidFill>
                  <a:srgbClr val="3366FF"/>
                </a:solidFill>
              </a:rPr>
              <a:t>If </a:t>
            </a:r>
            <a:r>
              <a:rPr lang="en-US" b="1" dirty="0" err="1" smtClean="0">
                <a:solidFill>
                  <a:srgbClr val="3366FF"/>
                </a:solidFill>
              </a:rPr>
              <a:t>x</a:t>
            </a:r>
            <a:r>
              <a:rPr lang="en-US" b="1" baseline="-25000" dirty="0" err="1" smtClean="0">
                <a:solidFill>
                  <a:srgbClr val="3366FF"/>
                </a:solidFill>
              </a:rPr>
              <a:t>j</a:t>
            </a:r>
            <a:r>
              <a:rPr lang="en-US" b="1" dirty="0" smtClean="0">
                <a:solidFill>
                  <a:srgbClr val="3366FF"/>
                </a:solidFill>
              </a:rPr>
              <a:t> is NOT a SV then α</a:t>
            </a:r>
            <a:r>
              <a:rPr lang="en-US" b="1" baseline="-25000" dirty="0" smtClean="0">
                <a:solidFill>
                  <a:srgbClr val="3366FF"/>
                </a:solidFill>
              </a:rPr>
              <a:t>j</a:t>
            </a:r>
            <a:r>
              <a:rPr lang="en-US" b="1" dirty="0" smtClean="0">
                <a:solidFill>
                  <a:srgbClr val="3366FF"/>
                </a:solidFill>
              </a:rPr>
              <a:t> = 0</a:t>
            </a:r>
            <a:endParaRPr lang="en-US" b="1" dirty="0">
              <a:solidFill>
                <a:srgbClr val="3366FF"/>
              </a:solidFill>
            </a:endParaRPr>
          </a:p>
        </p:txBody>
      </p:sp>
    </p:spTree>
    <p:extLst>
      <p:ext uri="{BB962C8B-B14F-4D97-AF65-F5344CB8AC3E}">
        <p14:creationId xmlns:p14="http://schemas.microsoft.com/office/powerpoint/2010/main" val="33905860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r>
              <a:rPr lang="en-US" dirty="0">
                <a:solidFill>
                  <a:srgbClr val="3366FF"/>
                </a:solidFill>
              </a:rPr>
              <a:t>Comments</a:t>
            </a:r>
          </a:p>
        </p:txBody>
      </p:sp>
      <p:sp>
        <p:nvSpPr>
          <p:cNvPr id="456707" name="Rectangle 3"/>
          <p:cNvSpPr>
            <a:spLocks noGrp="1" noChangeArrowheads="1"/>
          </p:cNvSpPr>
          <p:nvPr>
            <p:ph sz="quarter" idx="1"/>
          </p:nvPr>
        </p:nvSpPr>
        <p:spPr/>
        <p:txBody>
          <a:bodyPr/>
          <a:lstStyle/>
          <a:p>
            <a:pPr>
              <a:lnSpc>
                <a:spcPct val="90000"/>
              </a:lnSpc>
            </a:pPr>
            <a:r>
              <a:rPr lang="en-US" sz="2800" dirty="0"/>
              <a:t>SVMs often have very good performance</a:t>
            </a:r>
          </a:p>
          <a:p>
            <a:pPr lvl="1">
              <a:lnSpc>
                <a:spcPct val="90000"/>
              </a:lnSpc>
            </a:pPr>
            <a:r>
              <a:rPr lang="en-US" sz="2400" dirty="0"/>
              <a:t>E.g., digit classification, face recognition, </a:t>
            </a:r>
            <a:r>
              <a:rPr lang="en-US" sz="2400" dirty="0" err="1"/>
              <a:t>etc</a:t>
            </a:r>
            <a:endParaRPr lang="en-US" sz="2400" dirty="0"/>
          </a:p>
          <a:p>
            <a:pPr>
              <a:lnSpc>
                <a:spcPct val="90000"/>
              </a:lnSpc>
            </a:pPr>
            <a:r>
              <a:rPr lang="en-US" sz="2800" dirty="0"/>
              <a:t>Still need parameter</a:t>
            </a:r>
            <a:br>
              <a:rPr lang="en-US" sz="2800" dirty="0"/>
            </a:br>
            <a:r>
              <a:rPr lang="en-US" sz="2800" dirty="0"/>
              <a:t>tweaking</a:t>
            </a:r>
          </a:p>
          <a:p>
            <a:pPr lvl="1">
              <a:lnSpc>
                <a:spcPct val="90000"/>
              </a:lnSpc>
            </a:pPr>
            <a:r>
              <a:rPr lang="en-US" sz="2400" dirty="0"/>
              <a:t>Kernel type</a:t>
            </a:r>
          </a:p>
          <a:p>
            <a:pPr lvl="1">
              <a:lnSpc>
                <a:spcPct val="90000"/>
              </a:lnSpc>
            </a:pPr>
            <a:r>
              <a:rPr lang="en-US" sz="2400" dirty="0"/>
              <a:t>Kernel parameters</a:t>
            </a:r>
          </a:p>
          <a:p>
            <a:pPr lvl="1">
              <a:lnSpc>
                <a:spcPct val="90000"/>
              </a:lnSpc>
            </a:pPr>
            <a:r>
              <a:rPr lang="en-US" sz="2400" dirty="0"/>
              <a:t>Regularization weight</a:t>
            </a:r>
          </a:p>
          <a:p>
            <a:pPr>
              <a:lnSpc>
                <a:spcPct val="90000"/>
              </a:lnSpc>
            </a:pPr>
            <a:r>
              <a:rPr lang="en-US" sz="2800" dirty="0" smtClean="0"/>
              <a:t>Fast optimization for </a:t>
            </a:r>
            <a:br>
              <a:rPr lang="en-US" sz="2800" dirty="0" smtClean="0"/>
            </a:br>
            <a:r>
              <a:rPr lang="en-US" sz="2800" dirty="0" smtClean="0"/>
              <a:t>medium datasets (~100k)</a:t>
            </a:r>
            <a:endParaRPr lang="en-US" sz="2800" dirty="0"/>
          </a:p>
          <a:p>
            <a:pPr>
              <a:lnSpc>
                <a:spcPct val="90000"/>
              </a:lnSpc>
            </a:pPr>
            <a:r>
              <a:rPr lang="en-US" sz="2800" dirty="0"/>
              <a:t>Off-the-shelf libraries</a:t>
            </a:r>
          </a:p>
          <a:p>
            <a:pPr lvl="1">
              <a:lnSpc>
                <a:spcPct val="90000"/>
              </a:lnSpc>
            </a:pPr>
            <a:r>
              <a:rPr lang="en-US" sz="2400" dirty="0" err="1"/>
              <a:t>SVM</a:t>
            </a:r>
            <a:r>
              <a:rPr lang="en-US" sz="2400" baseline="30000" dirty="0" err="1">
                <a:hlinkClick r:id="rId2"/>
              </a:rPr>
              <a:t>light</a:t>
            </a:r>
            <a:endParaRPr lang="en-US" sz="2400" baseline="30000" dirty="0"/>
          </a:p>
        </p:txBody>
      </p:sp>
      <p:sp>
        <p:nvSpPr>
          <p:cNvPr id="5" name="Slide Number Placeholder 5"/>
          <p:cNvSpPr>
            <a:spLocks noGrp="1"/>
          </p:cNvSpPr>
          <p:nvPr>
            <p:ph type="sldNum" sz="quarter" idx="4294967295"/>
          </p:nvPr>
        </p:nvSpPr>
        <p:spPr>
          <a:xfrm>
            <a:off x="8129016" y="5734050"/>
            <a:ext cx="609600" cy="521208"/>
          </a:xfrm>
          <a:prstGeom prst="rect">
            <a:avLst/>
          </a:prstGeom>
        </p:spPr>
        <p:txBody>
          <a:bodyPr/>
          <a:lstStyle/>
          <a:p>
            <a:fld id="{06940E76-1ED2-414D-AA59-AA300E68AD2E}" type="slidenum">
              <a:rPr lang="en-US"/>
              <a:pPr/>
              <a:t>28</a:t>
            </a:fld>
            <a:endParaRPr lang="en-US"/>
          </a:p>
        </p:txBody>
      </p:sp>
      <p:pic>
        <p:nvPicPr>
          <p:cNvPr id="456708" name="Picture 4" descr="im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400" y="2971800"/>
            <a:ext cx="29051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6545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defRPr/>
            </a:pPr>
            <a:r>
              <a:rPr lang="en-US" sz="3400" b="1">
                <a:solidFill>
                  <a:srgbClr val="000000"/>
                </a:solidFill>
                <a:effectLst>
                  <a:outerShdw blurRad="38100" dist="38100" dir="2700000" algn="tl">
                    <a:srgbClr val="FFFFFF"/>
                  </a:outerShdw>
                </a:effectLst>
                <a:latin typeface="+mn-lt"/>
                <a:ea typeface="+mn-ea"/>
              </a:rPr>
              <a:t>Example visual vocabulary</a:t>
            </a:r>
          </a:p>
        </p:txBody>
      </p:sp>
      <p:pic>
        <p:nvPicPr>
          <p:cNvPr id="102403" name="Picture 3"/>
          <p:cNvPicPr>
            <a:picLocks noChangeAspect="1" noChangeArrowheads="1"/>
          </p:cNvPicPr>
          <p:nvPr/>
        </p:nvPicPr>
        <p:blipFill>
          <a:blip r:embed="rId3"/>
          <a:srcRect/>
          <a:stretch>
            <a:fillRect/>
          </a:stretch>
        </p:blipFill>
        <p:spPr bwMode="auto">
          <a:xfrm>
            <a:off x="1371600" y="990600"/>
            <a:ext cx="6119813" cy="5775325"/>
          </a:xfrm>
          <a:prstGeom prst="rect">
            <a:avLst/>
          </a:prstGeom>
          <a:noFill/>
          <a:ln w="9525">
            <a:noFill/>
            <a:miter lim="800000"/>
            <a:headEnd/>
            <a:tailEnd/>
          </a:ln>
        </p:spPr>
      </p:pic>
      <p:sp>
        <p:nvSpPr>
          <p:cNvPr id="102404" name="Text Box 4"/>
          <p:cNvSpPr txBox="1">
            <a:spLocks noChangeArrowheads="1"/>
          </p:cNvSpPr>
          <p:nvPr/>
        </p:nvSpPr>
        <p:spPr bwMode="auto">
          <a:xfrm>
            <a:off x="7246938" y="6534150"/>
            <a:ext cx="1820862" cy="336550"/>
          </a:xfrm>
          <a:prstGeom prst="rect">
            <a:avLst/>
          </a:prstGeom>
          <a:noFill/>
          <a:ln w="9525">
            <a:noFill/>
            <a:miter lim="800000"/>
            <a:headEnd/>
            <a:tailEnd/>
          </a:ln>
        </p:spPr>
        <p:txBody>
          <a:bodyPr wrap="none">
            <a:prstTxWarp prst="textNoShape">
              <a:avLst/>
            </a:prstTxWarp>
            <a:spAutoFit/>
          </a:bodyPr>
          <a:lstStyle/>
          <a:p>
            <a:r>
              <a:rPr lang="en-US" sz="1600">
                <a:solidFill>
                  <a:srgbClr val="000000"/>
                </a:solidFill>
              </a:rPr>
              <a:t>Fei-Fei et al. 2005</a:t>
            </a:r>
          </a:p>
        </p:txBody>
      </p:sp>
    </p:spTree>
    <p:extLst>
      <p:ext uri="{BB962C8B-B14F-4D97-AF65-F5344CB8AC3E}">
        <p14:creationId xmlns:p14="http://schemas.microsoft.com/office/powerpoint/2010/main" val="28552283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2000’s: Return to the simple</a:t>
            </a:r>
            <a:endParaRPr lang="en-US" dirty="0"/>
          </a:p>
        </p:txBody>
      </p:sp>
      <p:sp>
        <p:nvSpPr>
          <p:cNvPr id="3" name="Content Placeholder 2"/>
          <p:cNvSpPr>
            <a:spLocks noGrp="1"/>
          </p:cNvSpPr>
          <p:nvPr>
            <p:ph idx="1"/>
          </p:nvPr>
        </p:nvSpPr>
        <p:spPr/>
        <p:txBody>
          <a:bodyPr/>
          <a:lstStyle/>
          <a:p>
            <a:r>
              <a:rPr lang="en-US" dirty="0" smtClean="0"/>
              <a:t>Return to simpler techniques, like linear classifiers</a:t>
            </a:r>
          </a:p>
          <a:p>
            <a:pPr lvl="1"/>
            <a:r>
              <a:rPr lang="en-US" dirty="0" smtClean="0"/>
              <a:t>But in high dimensions</a:t>
            </a:r>
          </a:p>
          <a:p>
            <a:pPr lvl="1"/>
            <a:r>
              <a:rPr lang="en-US" dirty="0" smtClean="0"/>
              <a:t>Simpler learning algorithms, easier to justify theoretically</a:t>
            </a:r>
          </a:p>
          <a:p>
            <a:endParaRPr lang="en-US" dirty="0" smtClean="0"/>
          </a:p>
          <a:p>
            <a:r>
              <a:rPr lang="en-US" dirty="0" smtClean="0"/>
              <a:t>Learn classifiers on manually-created features</a:t>
            </a:r>
          </a:p>
          <a:p>
            <a:pPr lvl="1"/>
            <a:r>
              <a:rPr lang="en-US" dirty="0" smtClean="0"/>
              <a:t>E.g. not images themselves, but statistical features like color histograms, edge distributions, etc.</a:t>
            </a:r>
            <a:endParaRPr lang="en-US" dirty="0"/>
          </a:p>
        </p:txBody>
      </p:sp>
    </p:spTree>
    <p:extLst>
      <p:ext uri="{BB962C8B-B14F-4D97-AF65-F5344CB8AC3E}">
        <p14:creationId xmlns:p14="http://schemas.microsoft.com/office/powerpoint/2010/main" val="14162452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tmp"/>
          <p:cNvPicPr>
            <a:picLocks noChangeAspect="1" noChangeArrowheads="1"/>
          </p:cNvPicPr>
          <p:nvPr/>
        </p:nvPicPr>
        <p:blipFill>
          <a:blip r:embed="rId3">
            <a:grayscl/>
          </a:blip>
          <a:srcRect t="3574" r="66525" b="7144"/>
          <a:stretch>
            <a:fillRect/>
          </a:stretch>
        </p:blipFill>
        <p:spPr bwMode="auto">
          <a:xfrm>
            <a:off x="5715000" y="895350"/>
            <a:ext cx="2971800" cy="2228850"/>
          </a:xfrm>
          <a:prstGeom prst="rect">
            <a:avLst/>
          </a:prstGeom>
          <a:noFill/>
          <a:ln w="9525">
            <a:noFill/>
            <a:miter lim="800000"/>
            <a:headEnd/>
            <a:tailEnd/>
          </a:ln>
        </p:spPr>
      </p:pic>
      <p:sp>
        <p:nvSpPr>
          <p:cNvPr id="886787" name="Rectangle 3"/>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defRPr/>
            </a:pPr>
            <a:r>
              <a:rPr lang="en-US" sz="3400" b="1">
                <a:solidFill>
                  <a:srgbClr val="000000"/>
                </a:solidFill>
                <a:effectLst>
                  <a:outerShdw blurRad="38100" dist="38100" dir="2700000" algn="tl">
                    <a:srgbClr val="FFFFFF"/>
                  </a:outerShdw>
                </a:effectLst>
                <a:latin typeface="+mn-lt"/>
                <a:ea typeface="+mn-ea"/>
              </a:rPr>
              <a:t>3. Image representation</a:t>
            </a:r>
          </a:p>
        </p:txBody>
      </p:sp>
      <p:grpSp>
        <p:nvGrpSpPr>
          <p:cNvPr id="2" name="Group 4"/>
          <p:cNvGrpSpPr>
            <a:grpSpLocks/>
          </p:cNvGrpSpPr>
          <p:nvPr/>
        </p:nvGrpSpPr>
        <p:grpSpPr bwMode="auto">
          <a:xfrm>
            <a:off x="1317625" y="5111750"/>
            <a:ext cx="6835775" cy="755650"/>
            <a:chOff x="2256" y="2544"/>
            <a:chExt cx="3202" cy="354"/>
          </a:xfrm>
        </p:grpSpPr>
        <p:pic>
          <p:nvPicPr>
            <p:cNvPr id="104468" name="Picture 5"/>
            <p:cNvPicPr>
              <a:picLocks noChangeAspect="1" noChangeArrowheads="1"/>
            </p:cNvPicPr>
            <p:nvPr/>
          </p:nvPicPr>
          <p:blipFill>
            <a:blip r:embed="rId4"/>
            <a:srcRect t="46179" r="21556" b="47224"/>
            <a:stretch>
              <a:fillRect/>
            </a:stretch>
          </p:blipFill>
          <p:spPr bwMode="auto">
            <a:xfrm>
              <a:off x="2256" y="2688"/>
              <a:ext cx="2640" cy="210"/>
            </a:xfrm>
            <a:prstGeom prst="rect">
              <a:avLst/>
            </a:prstGeom>
            <a:noFill/>
            <a:ln w="9525">
              <a:noFill/>
              <a:miter lim="800000"/>
              <a:headEnd/>
              <a:tailEnd/>
            </a:ln>
          </p:spPr>
        </p:pic>
        <p:sp>
          <p:nvSpPr>
            <p:cNvPr id="104469" name="Text Box 6"/>
            <p:cNvSpPr txBox="1">
              <a:spLocks noChangeArrowheads="1"/>
            </p:cNvSpPr>
            <p:nvPr/>
          </p:nvSpPr>
          <p:spPr bwMode="auto">
            <a:xfrm>
              <a:off x="4944" y="2544"/>
              <a:ext cx="514" cy="271"/>
            </a:xfrm>
            <a:prstGeom prst="rect">
              <a:avLst/>
            </a:prstGeom>
            <a:noFill/>
            <a:ln w="9525">
              <a:noFill/>
              <a:miter lim="800000"/>
              <a:headEnd/>
              <a:tailEnd/>
            </a:ln>
          </p:spPr>
          <p:txBody>
            <a:bodyPr>
              <a:prstTxWarp prst="textNoShape">
                <a:avLst/>
              </a:prstTxWarp>
              <a:spAutoFit/>
            </a:bodyPr>
            <a:lstStyle/>
            <a:p>
              <a:r>
                <a:rPr lang="en-US" sz="3200" b="1">
                  <a:solidFill>
                    <a:srgbClr val="000000"/>
                  </a:solidFill>
                </a:rPr>
                <a:t>…..</a:t>
              </a:r>
            </a:p>
          </p:txBody>
        </p:sp>
      </p:grpSp>
      <p:sp>
        <p:nvSpPr>
          <p:cNvPr id="104453" name="Line 7"/>
          <p:cNvSpPr>
            <a:spLocks noChangeShapeType="1"/>
          </p:cNvSpPr>
          <p:nvPr/>
        </p:nvSpPr>
        <p:spPr bwMode="auto">
          <a:xfrm>
            <a:off x="1066800" y="5105400"/>
            <a:ext cx="723900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4454" name="Line 8"/>
          <p:cNvSpPr>
            <a:spLocks noChangeShapeType="1"/>
          </p:cNvSpPr>
          <p:nvPr/>
        </p:nvSpPr>
        <p:spPr bwMode="auto">
          <a:xfrm flipV="1">
            <a:off x="1066800" y="2286000"/>
            <a:ext cx="0" cy="2819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04455" name="Rectangle 9"/>
          <p:cNvSpPr>
            <a:spLocks noChangeArrowheads="1"/>
          </p:cNvSpPr>
          <p:nvPr/>
        </p:nvSpPr>
        <p:spPr bwMode="auto">
          <a:xfrm>
            <a:off x="1447800" y="4495800"/>
            <a:ext cx="228600" cy="609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endParaRPr>
          </a:p>
        </p:txBody>
      </p:sp>
      <p:sp>
        <p:nvSpPr>
          <p:cNvPr id="104456" name="Rectangle 10"/>
          <p:cNvSpPr>
            <a:spLocks noChangeArrowheads="1"/>
          </p:cNvSpPr>
          <p:nvPr/>
        </p:nvSpPr>
        <p:spPr bwMode="auto">
          <a:xfrm>
            <a:off x="1905000" y="3352800"/>
            <a:ext cx="228600" cy="1752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endParaRPr>
          </a:p>
        </p:txBody>
      </p:sp>
      <p:sp>
        <p:nvSpPr>
          <p:cNvPr id="104457" name="Rectangle 11"/>
          <p:cNvSpPr>
            <a:spLocks noChangeArrowheads="1"/>
          </p:cNvSpPr>
          <p:nvPr/>
        </p:nvSpPr>
        <p:spPr bwMode="auto">
          <a:xfrm>
            <a:off x="2438400" y="3657600"/>
            <a:ext cx="228600" cy="14478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endParaRPr>
          </a:p>
        </p:txBody>
      </p:sp>
      <p:sp>
        <p:nvSpPr>
          <p:cNvPr id="104458" name="Rectangle 12"/>
          <p:cNvSpPr>
            <a:spLocks noChangeArrowheads="1"/>
          </p:cNvSpPr>
          <p:nvPr/>
        </p:nvSpPr>
        <p:spPr bwMode="auto">
          <a:xfrm>
            <a:off x="2971800" y="4800600"/>
            <a:ext cx="228600" cy="3048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endParaRPr>
          </a:p>
        </p:txBody>
      </p:sp>
      <p:sp>
        <p:nvSpPr>
          <p:cNvPr id="104459" name="Rectangle 13"/>
          <p:cNvSpPr>
            <a:spLocks noChangeArrowheads="1"/>
          </p:cNvSpPr>
          <p:nvPr/>
        </p:nvSpPr>
        <p:spPr bwMode="auto">
          <a:xfrm>
            <a:off x="3505200" y="2819400"/>
            <a:ext cx="228600" cy="22860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endParaRPr>
          </a:p>
        </p:txBody>
      </p:sp>
      <p:sp>
        <p:nvSpPr>
          <p:cNvPr id="104460" name="Rectangle 14"/>
          <p:cNvSpPr>
            <a:spLocks noChangeArrowheads="1"/>
          </p:cNvSpPr>
          <p:nvPr/>
        </p:nvSpPr>
        <p:spPr bwMode="auto">
          <a:xfrm>
            <a:off x="4038600" y="3962400"/>
            <a:ext cx="228600" cy="11430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endParaRPr>
          </a:p>
        </p:txBody>
      </p:sp>
      <p:sp>
        <p:nvSpPr>
          <p:cNvPr id="104461" name="Rectangle 15"/>
          <p:cNvSpPr>
            <a:spLocks noChangeArrowheads="1"/>
          </p:cNvSpPr>
          <p:nvPr/>
        </p:nvSpPr>
        <p:spPr bwMode="auto">
          <a:xfrm>
            <a:off x="4572000" y="3505200"/>
            <a:ext cx="228600" cy="1600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endParaRPr>
          </a:p>
        </p:txBody>
      </p:sp>
      <p:sp>
        <p:nvSpPr>
          <p:cNvPr id="104462" name="Rectangle 16"/>
          <p:cNvSpPr>
            <a:spLocks noChangeArrowheads="1"/>
          </p:cNvSpPr>
          <p:nvPr/>
        </p:nvSpPr>
        <p:spPr bwMode="auto">
          <a:xfrm>
            <a:off x="5029200" y="4267200"/>
            <a:ext cx="228600" cy="838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endParaRPr>
          </a:p>
        </p:txBody>
      </p:sp>
      <p:sp>
        <p:nvSpPr>
          <p:cNvPr id="104463" name="Rectangle 17"/>
          <p:cNvSpPr>
            <a:spLocks noChangeArrowheads="1"/>
          </p:cNvSpPr>
          <p:nvPr/>
        </p:nvSpPr>
        <p:spPr bwMode="auto">
          <a:xfrm>
            <a:off x="5562600" y="3352800"/>
            <a:ext cx="228600" cy="1752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endParaRPr>
          </a:p>
        </p:txBody>
      </p:sp>
      <p:sp>
        <p:nvSpPr>
          <p:cNvPr id="104464" name="Rectangle 18"/>
          <p:cNvSpPr>
            <a:spLocks noChangeArrowheads="1"/>
          </p:cNvSpPr>
          <p:nvPr/>
        </p:nvSpPr>
        <p:spPr bwMode="auto">
          <a:xfrm>
            <a:off x="6096000" y="4648200"/>
            <a:ext cx="228600" cy="457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endParaRPr>
          </a:p>
        </p:txBody>
      </p:sp>
      <p:sp>
        <p:nvSpPr>
          <p:cNvPr id="104465" name="Rectangle 19"/>
          <p:cNvSpPr>
            <a:spLocks noChangeArrowheads="1"/>
          </p:cNvSpPr>
          <p:nvPr/>
        </p:nvSpPr>
        <p:spPr bwMode="auto">
          <a:xfrm>
            <a:off x="6553200" y="3810000"/>
            <a:ext cx="228600" cy="12954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endParaRPr>
          </a:p>
        </p:txBody>
      </p:sp>
      <p:sp>
        <p:nvSpPr>
          <p:cNvPr id="104466" name="Text Box 20"/>
          <p:cNvSpPr txBox="1">
            <a:spLocks noChangeArrowheads="1"/>
          </p:cNvSpPr>
          <p:nvPr/>
        </p:nvSpPr>
        <p:spPr bwMode="auto">
          <a:xfrm rot="-5400000">
            <a:off x="6350" y="3651250"/>
            <a:ext cx="1298575" cy="396875"/>
          </a:xfrm>
          <a:prstGeom prst="rect">
            <a:avLst/>
          </a:prstGeom>
          <a:noFill/>
          <a:ln w="9525">
            <a:noFill/>
            <a:miter lim="800000"/>
            <a:headEnd/>
            <a:tailEnd/>
          </a:ln>
        </p:spPr>
        <p:txBody>
          <a:bodyPr wrap="none">
            <a:prstTxWarp prst="textNoShape">
              <a:avLst/>
            </a:prstTxWarp>
            <a:spAutoFit/>
          </a:bodyPr>
          <a:lstStyle/>
          <a:p>
            <a:r>
              <a:rPr lang="en-US" sz="2000">
                <a:solidFill>
                  <a:srgbClr val="000000"/>
                </a:solidFill>
              </a:rPr>
              <a:t>frequency</a:t>
            </a:r>
          </a:p>
        </p:txBody>
      </p:sp>
      <p:sp>
        <p:nvSpPr>
          <p:cNvPr id="104467" name="Text Box 21"/>
          <p:cNvSpPr txBox="1">
            <a:spLocks noChangeArrowheads="1"/>
          </p:cNvSpPr>
          <p:nvPr/>
        </p:nvSpPr>
        <p:spPr bwMode="auto">
          <a:xfrm>
            <a:off x="3657600" y="5943600"/>
            <a:ext cx="1660525" cy="457200"/>
          </a:xfrm>
          <a:prstGeom prst="rect">
            <a:avLst/>
          </a:prstGeom>
          <a:noFill/>
          <a:ln w="9525">
            <a:noFill/>
            <a:miter lim="800000"/>
            <a:headEnd/>
            <a:tailEnd/>
          </a:ln>
        </p:spPr>
        <p:txBody>
          <a:bodyPr wrap="none">
            <a:prstTxWarp prst="textNoShape">
              <a:avLst/>
            </a:prstTxWarp>
            <a:spAutoFit/>
          </a:bodyPr>
          <a:lstStyle/>
          <a:p>
            <a:r>
              <a:rPr lang="en-US" sz="2400">
                <a:solidFill>
                  <a:srgbClr val="000000"/>
                </a:solidFill>
              </a:rPr>
              <a:t>codewords</a:t>
            </a:r>
          </a:p>
        </p:txBody>
      </p:sp>
    </p:spTree>
    <p:extLst>
      <p:ext uri="{BB962C8B-B14F-4D97-AF65-F5344CB8AC3E}">
        <p14:creationId xmlns:p14="http://schemas.microsoft.com/office/powerpoint/2010/main" val="32228006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Learning a classifier</a:t>
            </a:r>
            <a:endParaRPr lang="en-US" dirty="0"/>
          </a:p>
        </p:txBody>
      </p:sp>
      <p:sp>
        <p:nvSpPr>
          <p:cNvPr id="3" name="Content Placeholder 2"/>
          <p:cNvSpPr>
            <a:spLocks noGrp="1"/>
          </p:cNvSpPr>
          <p:nvPr>
            <p:ph idx="1"/>
          </p:nvPr>
        </p:nvSpPr>
        <p:spPr>
          <a:xfrm>
            <a:off x="457200" y="1600200"/>
            <a:ext cx="8229600" cy="5075043"/>
          </a:xfrm>
        </p:spPr>
        <p:txBody>
          <a:bodyPr/>
          <a:lstStyle/>
          <a:p>
            <a:r>
              <a:rPr lang="en-US" dirty="0" smtClean="0"/>
              <a:t>SVMs are de facto standard technique</a:t>
            </a:r>
          </a:p>
          <a:p>
            <a:pPr lvl="1"/>
            <a:r>
              <a:rPr lang="en-US" dirty="0" smtClean="0"/>
              <a:t>RBF kernel usually works slightly (2-3%) better, but at significantly higher computational cost</a:t>
            </a:r>
          </a:p>
          <a:p>
            <a:pPr lvl="1"/>
            <a:r>
              <a:rPr lang="en-US" dirty="0" smtClean="0"/>
              <a:t>Why such a modest improvement?</a:t>
            </a:r>
            <a:endParaRPr lang="en-US" dirty="0"/>
          </a:p>
          <a:p>
            <a:pPr lvl="1"/>
            <a:endParaRPr lang="en-US" dirty="0" smtClean="0"/>
          </a:p>
          <a:p>
            <a:pPr lvl="1"/>
            <a:endParaRPr lang="en-US" dirty="0"/>
          </a:p>
        </p:txBody>
      </p:sp>
    </p:spTree>
    <p:extLst>
      <p:ext uri="{BB962C8B-B14F-4D97-AF65-F5344CB8AC3E}">
        <p14:creationId xmlns:p14="http://schemas.microsoft.com/office/powerpoint/2010/main" val="3549242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 of SVM popularity</a:t>
            </a:r>
            <a:endParaRPr lang="en-US" dirty="0"/>
          </a:p>
        </p:txBody>
      </p:sp>
      <p:sp>
        <p:nvSpPr>
          <p:cNvPr id="3" name="Content Placeholder 2"/>
          <p:cNvSpPr>
            <a:spLocks noGrp="1"/>
          </p:cNvSpPr>
          <p:nvPr>
            <p:ph idx="1"/>
          </p:nvPr>
        </p:nvSpPr>
        <p:spPr>
          <a:xfrm>
            <a:off x="457200" y="1600200"/>
            <a:ext cx="8229600" cy="5075043"/>
          </a:xfrm>
        </p:spPr>
        <p:txBody>
          <a:bodyPr/>
          <a:lstStyle/>
          <a:p>
            <a:r>
              <a:rPr lang="en-US" dirty="0" smtClean="0"/>
              <a:t>At their core, SVMs are simple linear classifiers, but:</a:t>
            </a:r>
          </a:p>
          <a:p>
            <a:pPr lvl="1"/>
            <a:r>
              <a:rPr lang="en-US" dirty="0" smtClean="0"/>
              <a:t>Soft-margin learning allows for outliers – not “brittle” like perceptron learning</a:t>
            </a:r>
          </a:p>
          <a:p>
            <a:pPr lvl="1"/>
            <a:r>
              <a:rPr lang="en-US" dirty="0" smtClean="0"/>
              <a:t>Well-principled, easy to understand learning – less likely to fall into local minima</a:t>
            </a:r>
          </a:p>
          <a:p>
            <a:pPr lvl="1"/>
            <a:r>
              <a:rPr lang="en-US" dirty="0" smtClean="0"/>
              <a:t>Many applications have high dimensional feature spaces with redundancy – linear classification works okay</a:t>
            </a:r>
          </a:p>
          <a:p>
            <a:pPr lvl="1"/>
            <a:r>
              <a:rPr lang="en-US" dirty="0" smtClean="0"/>
              <a:t>Fast – classification is just a dot product, basic learning also fast (but gets complicated with kernels, slack variables, huge datasets, high dimensionality)</a:t>
            </a:r>
          </a:p>
          <a:p>
            <a:pPr lvl="1"/>
            <a:r>
              <a:rPr lang="en-US" dirty="0"/>
              <a:t>Kernel trick – allows trade-off between strength of model and danger of </a:t>
            </a:r>
            <a:r>
              <a:rPr lang="en-US" dirty="0" err="1"/>
              <a:t>overfitting</a:t>
            </a:r>
            <a:endParaRPr lang="en-US" dirty="0"/>
          </a:p>
          <a:p>
            <a:pPr lvl="1"/>
            <a:endParaRPr lang="en-US" dirty="0" smtClean="0"/>
          </a:p>
          <a:p>
            <a:pPr lvl="1"/>
            <a:endParaRPr lang="en-US" dirty="0"/>
          </a:p>
        </p:txBody>
      </p:sp>
    </p:spTree>
    <p:extLst>
      <p:ext uri="{BB962C8B-B14F-4D97-AF65-F5344CB8AC3E}">
        <p14:creationId xmlns:p14="http://schemas.microsoft.com/office/powerpoint/2010/main" val="30500929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Multiclass SVM</a:t>
            </a:r>
            <a:endParaRPr lang="en-US" dirty="0"/>
          </a:p>
        </p:txBody>
      </p:sp>
      <p:sp>
        <p:nvSpPr>
          <p:cNvPr id="3" name="Content Placeholder 2"/>
          <p:cNvSpPr>
            <a:spLocks noGrp="1"/>
          </p:cNvSpPr>
          <p:nvPr>
            <p:ph idx="1"/>
          </p:nvPr>
        </p:nvSpPr>
        <p:spPr>
          <a:xfrm>
            <a:off x="457200" y="1600200"/>
            <a:ext cx="8255000" cy="4525963"/>
          </a:xfrm>
        </p:spPr>
        <p:txBody>
          <a:bodyPr/>
          <a:lstStyle/>
          <a:p>
            <a:r>
              <a:rPr lang="en-US" dirty="0" smtClean="0"/>
              <a:t>Classify feature vector     into one of </a:t>
            </a:r>
            <a:r>
              <a:rPr lang="en-US" i="1" dirty="0" smtClean="0"/>
              <a:t>M</a:t>
            </a:r>
            <a:r>
              <a:rPr lang="en-US" dirty="0" smtClean="0"/>
              <a:t> classes,</a:t>
            </a:r>
          </a:p>
          <a:p>
            <a:endParaRPr lang="en-US" dirty="0" smtClean="0"/>
          </a:p>
          <a:p>
            <a:pPr>
              <a:buNone/>
            </a:pPr>
            <a:endParaRPr lang="en-US" dirty="0" smtClean="0"/>
          </a:p>
          <a:p>
            <a:r>
              <a:rPr lang="en-US" dirty="0" smtClean="0"/>
              <a:t>How do we learn the weight vectors?</a:t>
            </a:r>
          </a:p>
          <a:p>
            <a:pPr lvl="1"/>
            <a:r>
              <a:rPr lang="en-US" dirty="0" smtClean="0"/>
              <a:t>Option 1: Train </a:t>
            </a:r>
            <a:r>
              <a:rPr lang="en-US" i="1" dirty="0" smtClean="0"/>
              <a:t>M</a:t>
            </a:r>
            <a:r>
              <a:rPr lang="en-US" dirty="0" smtClean="0"/>
              <a:t> </a:t>
            </a:r>
            <a:r>
              <a:rPr lang="en-US" dirty="0" err="1" smtClean="0"/>
              <a:t>SVMs</a:t>
            </a:r>
            <a:r>
              <a:rPr lang="en-US" dirty="0" smtClean="0"/>
              <a:t>, each one trained with a single class as positive exemplars, and all other classes as negative exemplars (“1 </a:t>
            </a:r>
            <a:r>
              <a:rPr lang="en-US" dirty="0" err="1" smtClean="0"/>
              <a:t>vs</a:t>
            </a:r>
            <a:r>
              <a:rPr lang="en-US" dirty="0" smtClean="0"/>
              <a:t> all”)</a:t>
            </a:r>
          </a:p>
          <a:p>
            <a:pPr lvl="1"/>
            <a:r>
              <a:rPr lang="en-US" dirty="0" smtClean="0"/>
              <a:t>Option 2: Learn the weights all together in a single (harder) optimization problem (“multiclass SVM”)</a:t>
            </a:r>
          </a:p>
          <a:p>
            <a:pPr lvl="1"/>
            <a:endParaRPr lang="en-US" dirty="0" smtClean="0"/>
          </a:p>
          <a:p>
            <a:endParaRPr lang="en-US" dirty="0" smtClean="0"/>
          </a:p>
          <a:p>
            <a:pPr>
              <a:buNone/>
            </a:pPr>
            <a:endParaRPr lang="en-US" dirty="0" smtClean="0"/>
          </a:p>
          <a:p>
            <a:endParaRPr lang="en-US" dirty="0" smtClean="0"/>
          </a:p>
          <a:p>
            <a:endParaRPr lang="en-US" dirty="0" smtClean="0"/>
          </a:p>
          <a:p>
            <a:pPr>
              <a:buNone/>
            </a:pPr>
            <a:endParaRPr lang="en-US" dirty="0" smtClean="0"/>
          </a:p>
        </p:txBody>
      </p:sp>
      <p:pic>
        <p:nvPicPr>
          <p:cNvPr id="18" name="Picture 17"/>
          <p:cNvPicPr>
            <a:picLocks noChangeAspect="1"/>
          </p:cNvPicPr>
          <p:nvPr/>
        </p:nvPicPr>
        <p:blipFill>
          <a:blip r:embed="rId2"/>
          <a:stretch>
            <a:fillRect/>
          </a:stretch>
        </p:blipFill>
        <p:spPr>
          <a:xfrm>
            <a:off x="4133850" y="1733550"/>
            <a:ext cx="311150" cy="344788"/>
          </a:xfrm>
          <a:prstGeom prst="rect">
            <a:avLst/>
          </a:prstGeom>
        </p:spPr>
      </p:pic>
      <p:pic>
        <p:nvPicPr>
          <p:cNvPr id="25" name="Picture 24"/>
          <p:cNvPicPr>
            <a:picLocks noChangeAspect="1"/>
          </p:cNvPicPr>
          <p:nvPr/>
        </p:nvPicPr>
        <p:blipFill>
          <a:blip r:embed="rId3"/>
          <a:stretch>
            <a:fillRect/>
          </a:stretch>
        </p:blipFill>
        <p:spPr>
          <a:xfrm>
            <a:off x="3365500" y="2197100"/>
            <a:ext cx="2150853" cy="838200"/>
          </a:xfrm>
          <a:prstGeom prst="rect">
            <a:avLst/>
          </a:prstGeom>
        </p:spPr>
      </p:pic>
    </p:spTree>
    <p:extLst>
      <p:ext uri="{BB962C8B-B14F-4D97-AF65-F5344CB8AC3E}">
        <p14:creationId xmlns:p14="http://schemas.microsoft.com/office/powerpoint/2010/main" val="164724813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Multiclass SVM</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smtClean="0"/>
              <a:t>Classify feature vector     into one of </a:t>
            </a:r>
            <a:r>
              <a:rPr lang="en-US" i="1" dirty="0" smtClean="0"/>
              <a:t>M</a:t>
            </a:r>
            <a:r>
              <a:rPr lang="en-US" dirty="0" smtClean="0"/>
              <a:t> classes,</a:t>
            </a:r>
          </a:p>
          <a:p>
            <a:endParaRPr lang="en-US" dirty="0" smtClean="0"/>
          </a:p>
          <a:p>
            <a:pPr>
              <a:buNone/>
            </a:pPr>
            <a:endParaRPr lang="en-US" dirty="0" smtClean="0"/>
          </a:p>
          <a:p>
            <a:r>
              <a:rPr lang="en-US" dirty="0" smtClean="0"/>
              <a:t>In learning, given set of exemplars and true class labels                      </a:t>
            </a:r>
          </a:p>
          <a:p>
            <a:pPr>
              <a:buNone/>
            </a:pPr>
            <a:r>
              <a:rPr lang="en-US" dirty="0" smtClean="0"/>
              <a:t>                                    , find                                  ,   </a:t>
            </a:r>
          </a:p>
          <a:p>
            <a:endParaRPr lang="en-US" dirty="0" smtClean="0"/>
          </a:p>
          <a:p>
            <a:endParaRPr lang="en-US" dirty="0" smtClean="0"/>
          </a:p>
          <a:p>
            <a:pPr>
              <a:buNone/>
            </a:pPr>
            <a:endParaRPr lang="en-US" dirty="0" smtClean="0"/>
          </a:p>
          <a:p>
            <a:pPr lvl="1"/>
            <a:r>
              <a:rPr lang="en-US" dirty="0" smtClean="0"/>
              <a:t>Can be solved efficiently using a cutting plane algorithm; e.g. </a:t>
            </a:r>
            <a:r>
              <a:rPr lang="en-US" dirty="0" smtClean="0">
                <a:solidFill>
                  <a:srgbClr val="1DBB00"/>
                </a:solidFill>
              </a:rPr>
              <a:t>[Tsochantaridis05]</a:t>
            </a:r>
            <a:endParaRPr lang="en-US" dirty="0" smtClean="0"/>
          </a:p>
          <a:p>
            <a:endParaRPr lang="en-US" dirty="0" smtClean="0"/>
          </a:p>
          <a:p>
            <a:endParaRPr lang="en-US" dirty="0" smtClean="0"/>
          </a:p>
          <a:p>
            <a:pPr>
              <a:buNone/>
            </a:pPr>
            <a:endParaRPr lang="en-US" dirty="0" smtClean="0"/>
          </a:p>
        </p:txBody>
      </p:sp>
      <p:pic>
        <p:nvPicPr>
          <p:cNvPr id="18" name="Picture 17"/>
          <p:cNvPicPr>
            <a:picLocks noChangeAspect="1"/>
          </p:cNvPicPr>
          <p:nvPr/>
        </p:nvPicPr>
        <p:blipFill>
          <a:blip r:embed="rId2"/>
          <a:stretch>
            <a:fillRect/>
          </a:stretch>
        </p:blipFill>
        <p:spPr>
          <a:xfrm>
            <a:off x="4133850" y="1733550"/>
            <a:ext cx="311150" cy="344788"/>
          </a:xfrm>
          <a:prstGeom prst="rect">
            <a:avLst/>
          </a:prstGeom>
        </p:spPr>
      </p:pic>
      <p:pic>
        <p:nvPicPr>
          <p:cNvPr id="23" name="Picture 22"/>
          <p:cNvPicPr>
            <a:picLocks noChangeAspect="1"/>
          </p:cNvPicPr>
          <p:nvPr/>
        </p:nvPicPr>
        <p:blipFill>
          <a:blip r:embed="rId3"/>
          <a:stretch>
            <a:fillRect/>
          </a:stretch>
        </p:blipFill>
        <p:spPr>
          <a:xfrm>
            <a:off x="2330450" y="5099860"/>
            <a:ext cx="5657850" cy="615139"/>
          </a:xfrm>
          <a:prstGeom prst="rect">
            <a:avLst/>
          </a:prstGeom>
        </p:spPr>
      </p:pic>
      <p:pic>
        <p:nvPicPr>
          <p:cNvPr id="25" name="Picture 24"/>
          <p:cNvPicPr>
            <a:picLocks noChangeAspect="1"/>
          </p:cNvPicPr>
          <p:nvPr/>
        </p:nvPicPr>
        <p:blipFill>
          <a:blip r:embed="rId4"/>
          <a:stretch>
            <a:fillRect/>
          </a:stretch>
        </p:blipFill>
        <p:spPr>
          <a:xfrm>
            <a:off x="3365500" y="2197100"/>
            <a:ext cx="2150853" cy="838200"/>
          </a:xfrm>
          <a:prstGeom prst="rect">
            <a:avLst/>
          </a:prstGeom>
        </p:spPr>
      </p:pic>
      <p:pic>
        <p:nvPicPr>
          <p:cNvPr id="26" name="Picture 25"/>
          <p:cNvPicPr>
            <a:picLocks noChangeAspect="1"/>
          </p:cNvPicPr>
          <p:nvPr/>
        </p:nvPicPr>
        <p:blipFill>
          <a:blip r:embed="rId5">
            <a:clrChange>
              <a:clrFrom>
                <a:srgbClr val="FFFFFF"/>
              </a:clrFrom>
              <a:clrTo>
                <a:srgbClr val="FFFFFF">
                  <a:alpha val="0"/>
                </a:srgbClr>
              </a:clrTo>
            </a:clrChange>
          </a:blip>
          <a:stretch>
            <a:fillRect/>
          </a:stretch>
        </p:blipFill>
        <p:spPr>
          <a:xfrm>
            <a:off x="685799" y="3670300"/>
            <a:ext cx="2822331" cy="458629"/>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4203699" y="3644900"/>
            <a:ext cx="2921171" cy="552449"/>
          </a:xfrm>
          <a:prstGeom prst="rect">
            <a:avLst/>
          </a:prstGeom>
        </p:spPr>
      </p:pic>
      <p:pic>
        <p:nvPicPr>
          <p:cNvPr id="13" name="Picture 12"/>
          <p:cNvPicPr>
            <a:picLocks noChangeAspect="1"/>
          </p:cNvPicPr>
          <p:nvPr/>
        </p:nvPicPr>
        <p:blipFill>
          <a:blip r:embed="rId7">
            <a:clrChange>
              <a:clrFrom>
                <a:srgbClr val="FFFFFF"/>
              </a:clrFrom>
              <a:clrTo>
                <a:srgbClr val="FFFFFF">
                  <a:alpha val="0"/>
                </a:srgbClr>
              </a:clrTo>
            </a:clrChange>
          </a:blip>
          <a:stretch>
            <a:fillRect/>
          </a:stretch>
        </p:blipFill>
        <p:spPr>
          <a:xfrm>
            <a:off x="2311400" y="4249830"/>
            <a:ext cx="3219450" cy="976220"/>
          </a:xfrm>
          <a:prstGeom prst="rect">
            <a:avLst/>
          </a:prstGeom>
        </p:spPr>
      </p:pic>
    </p:spTree>
    <p:extLst>
      <p:ext uri="{BB962C8B-B14F-4D97-AF65-F5344CB8AC3E}">
        <p14:creationId xmlns:p14="http://schemas.microsoft.com/office/powerpoint/2010/main" val="294872472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t>
            </a:r>
            <a:r>
              <a:rPr lang="en-US" dirty="0" err="1" smtClean="0"/>
              <a:t>SVMs</a:t>
            </a:r>
            <a:endParaRPr lang="en-US" dirty="0"/>
          </a:p>
        </p:txBody>
      </p:sp>
      <p:sp>
        <p:nvSpPr>
          <p:cNvPr id="3" name="Content Placeholder 2"/>
          <p:cNvSpPr>
            <a:spLocks noGrp="1"/>
          </p:cNvSpPr>
          <p:nvPr>
            <p:ph idx="1"/>
          </p:nvPr>
        </p:nvSpPr>
        <p:spPr>
          <a:xfrm>
            <a:off x="457200" y="1371600"/>
            <a:ext cx="8686800" cy="4724400"/>
          </a:xfrm>
        </p:spPr>
        <p:txBody>
          <a:bodyPr/>
          <a:lstStyle/>
          <a:p>
            <a:r>
              <a:rPr lang="en-US" dirty="0" smtClean="0"/>
              <a:t>Learn e.g. parameters of HMM using a structured SVM, given set of exemplars                                         </a:t>
            </a:r>
          </a:p>
          <a:p>
            <a:pPr lvl="1"/>
            <a:r>
              <a:rPr lang="en-US" dirty="0" smtClean="0"/>
              <a:t>each </a:t>
            </a:r>
            <a:r>
              <a:rPr lang="en-US" i="1" dirty="0" smtClean="0"/>
              <a:t>X</a:t>
            </a:r>
            <a:r>
              <a:rPr lang="en-US" i="1" baseline="-25000" dirty="0" smtClean="0"/>
              <a:t>i</a:t>
            </a:r>
            <a:r>
              <a:rPr lang="en-US" dirty="0" smtClean="0"/>
              <a:t> is a set of photo-timestamp pairs,                                     ,</a:t>
            </a:r>
          </a:p>
          <a:p>
            <a:pPr lvl="1">
              <a:buNone/>
            </a:pPr>
            <a:r>
              <a:rPr lang="en-US" dirty="0" smtClean="0"/>
              <a:t>	each </a:t>
            </a:r>
            <a:r>
              <a:rPr lang="en-US" i="1" dirty="0" smtClean="0"/>
              <a:t>Y</a:t>
            </a:r>
            <a:r>
              <a:rPr lang="en-US" i="1" baseline="-25000" dirty="0" smtClean="0"/>
              <a:t>i</a:t>
            </a:r>
            <a:r>
              <a:rPr lang="en-US" dirty="0" smtClean="0"/>
              <a:t> is a sequence of true class (landmark) labels,   </a:t>
            </a:r>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endParaRPr lang="en-US" sz="1600" dirty="0" smtClean="0"/>
          </a:p>
          <a:p>
            <a:pPr>
              <a:buNone/>
            </a:pPr>
            <a:endParaRPr lang="en-US" sz="1600" dirty="0" smtClean="0"/>
          </a:p>
          <a:p>
            <a:pPr marL="342900" lvl="1" indent="-342900">
              <a:buFont typeface="Times" charset="0"/>
              <a:buChar char="•"/>
            </a:pPr>
            <a:r>
              <a:rPr lang="en-US" dirty="0" smtClean="0"/>
              <a:t>Solved using a cutting plane algorithm that considers the </a:t>
            </a:r>
            <a:r>
              <a:rPr lang="en-US" i="1" dirty="0" smtClean="0"/>
              <a:t>most violated constraint </a:t>
            </a:r>
            <a:r>
              <a:rPr lang="en-US" dirty="0" smtClean="0"/>
              <a:t>in each iteration; we use </a:t>
            </a:r>
            <a:r>
              <a:rPr lang="en-US" dirty="0" err="1" smtClean="0">
                <a:latin typeface="Courier"/>
                <a:cs typeface="Courier"/>
              </a:rPr>
              <a:t>svm_struct</a:t>
            </a:r>
            <a:r>
              <a:rPr lang="en-US" dirty="0" smtClean="0">
                <a:latin typeface="Courier"/>
                <a:cs typeface="Courier"/>
              </a:rPr>
              <a:t> </a:t>
            </a:r>
            <a:r>
              <a:rPr lang="en-US" sz="1600" dirty="0" smtClean="0">
                <a:solidFill>
                  <a:srgbClr val="1DBB00"/>
                </a:solidFill>
              </a:rPr>
              <a:t>[Joachims09]</a:t>
            </a:r>
            <a:r>
              <a:rPr lang="en-US" sz="1600" dirty="0" smtClean="0"/>
              <a:t> </a:t>
            </a:r>
          </a:p>
          <a:p>
            <a:endParaRPr lang="en-US" sz="1600" dirty="0" smtClean="0"/>
          </a:p>
          <a:p>
            <a:endParaRPr lang="en-US" sz="1600" dirty="0" smtClean="0"/>
          </a:p>
          <a:p>
            <a:endParaRPr lang="en-US" sz="1600" dirty="0" smtClean="0"/>
          </a:p>
          <a:p>
            <a:endParaRPr lang="en-US" sz="1600" dirty="0"/>
          </a:p>
        </p:txBody>
      </p:sp>
      <p:pic>
        <p:nvPicPr>
          <p:cNvPr id="6" name="Picture 5"/>
          <p:cNvPicPr>
            <a:picLocks noChangeAspect="1"/>
          </p:cNvPicPr>
          <p:nvPr/>
        </p:nvPicPr>
        <p:blipFill>
          <a:blip r:embed="rId2"/>
          <a:stretch>
            <a:fillRect/>
          </a:stretch>
        </p:blipFill>
        <p:spPr>
          <a:xfrm>
            <a:off x="666750" y="3254642"/>
            <a:ext cx="3067050" cy="930008"/>
          </a:xfrm>
          <a:prstGeom prst="rect">
            <a:avLst/>
          </a:prstGeom>
        </p:spPr>
      </p:pic>
      <p:pic>
        <p:nvPicPr>
          <p:cNvPr id="8" name="Picture 7"/>
          <p:cNvPicPr>
            <a:picLocks noChangeAspect="1"/>
          </p:cNvPicPr>
          <p:nvPr/>
        </p:nvPicPr>
        <p:blipFill>
          <a:blip r:embed="rId3"/>
          <a:stretch>
            <a:fillRect/>
          </a:stretch>
        </p:blipFill>
        <p:spPr>
          <a:xfrm>
            <a:off x="685800" y="4310792"/>
            <a:ext cx="8166100" cy="521557"/>
          </a:xfrm>
          <a:prstGeom prst="rect">
            <a:avLst/>
          </a:prstGeom>
        </p:spPr>
      </p:pic>
      <p:cxnSp>
        <p:nvCxnSpPr>
          <p:cNvPr id="13" name="Straight Arrow Connector 12"/>
          <p:cNvCxnSpPr/>
          <p:nvPr/>
        </p:nvCxnSpPr>
        <p:spPr bwMode="auto">
          <a:xfrm flipV="1">
            <a:off x="1600200" y="4787900"/>
            <a:ext cx="711200" cy="342900"/>
          </a:xfrm>
          <a:prstGeom prst="straightConnector1">
            <a:avLst/>
          </a:prstGeom>
          <a:solidFill>
            <a:schemeClr val="accent1"/>
          </a:solidFill>
          <a:ln w="9525" cap="flat" cmpd="sng" algn="ctr">
            <a:solidFill>
              <a:srgbClr val="0000FF"/>
            </a:solidFill>
            <a:prstDash val="solid"/>
            <a:round/>
            <a:headEnd type="none" w="med" len="med"/>
            <a:tailEnd type="arrow"/>
          </a:ln>
          <a:effectLst/>
        </p:spPr>
      </p:cxnSp>
      <p:sp>
        <p:nvSpPr>
          <p:cNvPr id="14" name="Rectangle 13"/>
          <p:cNvSpPr/>
          <p:nvPr/>
        </p:nvSpPr>
        <p:spPr>
          <a:xfrm>
            <a:off x="217451" y="5153968"/>
            <a:ext cx="2416046" cy="584776"/>
          </a:xfrm>
          <a:prstGeom prst="rect">
            <a:avLst/>
          </a:prstGeom>
        </p:spPr>
        <p:txBody>
          <a:bodyPr wrap="none">
            <a:spAutoFit/>
          </a:bodyPr>
          <a:lstStyle/>
          <a:p>
            <a:pPr algn="ctr"/>
            <a:r>
              <a:rPr lang="en-US" sz="1600" dirty="0" smtClean="0">
                <a:solidFill>
                  <a:srgbClr val="0000FF"/>
                </a:solidFill>
                <a:latin typeface="Arial"/>
                <a:cs typeface="Arial"/>
              </a:rPr>
              <a:t>Set of all possible state</a:t>
            </a:r>
          </a:p>
          <a:p>
            <a:pPr algn="ctr"/>
            <a:r>
              <a:rPr lang="en-US" sz="1600" dirty="0" err="1" smtClean="0">
                <a:solidFill>
                  <a:srgbClr val="0000FF"/>
                </a:solidFill>
                <a:latin typeface="Arial"/>
                <a:cs typeface="Arial"/>
              </a:rPr>
              <a:t>labelings</a:t>
            </a:r>
            <a:r>
              <a:rPr lang="en-US" sz="1600" dirty="0" smtClean="0">
                <a:solidFill>
                  <a:srgbClr val="0000FF"/>
                </a:solidFill>
                <a:latin typeface="Arial"/>
                <a:cs typeface="Arial"/>
              </a:rPr>
              <a:t> of exemplar </a:t>
            </a:r>
            <a:r>
              <a:rPr lang="en-US" sz="1600" i="1" dirty="0" smtClean="0">
                <a:solidFill>
                  <a:srgbClr val="0000FF"/>
                </a:solidFill>
                <a:latin typeface="Arial"/>
                <a:cs typeface="Arial"/>
              </a:rPr>
              <a:t>X</a:t>
            </a:r>
            <a:r>
              <a:rPr lang="en-US" sz="1600" i="1" baseline="-25000" dirty="0" smtClean="0">
                <a:solidFill>
                  <a:srgbClr val="0000FF"/>
                </a:solidFill>
                <a:latin typeface="Arial"/>
                <a:cs typeface="Arial"/>
              </a:rPr>
              <a:t>i</a:t>
            </a:r>
            <a:endParaRPr lang="en-US" sz="1600" i="1" baseline="-25000" dirty="0">
              <a:solidFill>
                <a:srgbClr val="0000FF"/>
              </a:solidFill>
              <a:latin typeface="Arial"/>
              <a:cs typeface="Arial"/>
            </a:endParaRPr>
          </a:p>
        </p:txBody>
      </p:sp>
      <p:cxnSp>
        <p:nvCxnSpPr>
          <p:cNvPr id="17" name="Straight Arrow Connector 16"/>
          <p:cNvCxnSpPr>
            <a:stCxn id="19" idx="0"/>
          </p:cNvCxnSpPr>
          <p:nvPr/>
        </p:nvCxnSpPr>
        <p:spPr bwMode="auto">
          <a:xfrm rot="16200000" flipV="1">
            <a:off x="7598049" y="4849539"/>
            <a:ext cx="365274" cy="243584"/>
          </a:xfrm>
          <a:prstGeom prst="straightConnector1">
            <a:avLst/>
          </a:prstGeom>
          <a:solidFill>
            <a:schemeClr val="accent1"/>
          </a:solidFill>
          <a:ln w="9525" cap="flat" cmpd="sng" algn="ctr">
            <a:solidFill>
              <a:srgbClr val="0000FF"/>
            </a:solidFill>
            <a:prstDash val="solid"/>
            <a:round/>
            <a:headEnd type="none" w="med" len="med"/>
            <a:tailEnd type="arrow"/>
          </a:ln>
          <a:effectLst/>
        </p:spPr>
      </p:cxnSp>
      <p:sp>
        <p:nvSpPr>
          <p:cNvPr id="19" name="Rectangle 18"/>
          <p:cNvSpPr/>
          <p:nvPr/>
        </p:nvSpPr>
        <p:spPr>
          <a:xfrm>
            <a:off x="6743747" y="5153968"/>
            <a:ext cx="2317461" cy="584776"/>
          </a:xfrm>
          <a:prstGeom prst="rect">
            <a:avLst/>
          </a:prstGeom>
        </p:spPr>
        <p:txBody>
          <a:bodyPr wrap="none">
            <a:spAutoFit/>
          </a:bodyPr>
          <a:lstStyle/>
          <a:p>
            <a:pPr algn="ctr"/>
            <a:r>
              <a:rPr lang="en-US" sz="1600" dirty="0" smtClean="0">
                <a:solidFill>
                  <a:srgbClr val="0000FF"/>
                </a:solidFill>
                <a:latin typeface="Arial"/>
                <a:cs typeface="Arial"/>
              </a:rPr>
              <a:t>Loss function</a:t>
            </a:r>
          </a:p>
          <a:p>
            <a:pPr algn="ctr"/>
            <a:r>
              <a:rPr lang="en-US" sz="1600" dirty="0" smtClean="0">
                <a:solidFill>
                  <a:srgbClr val="0000FF"/>
                </a:solidFill>
                <a:latin typeface="Arial"/>
                <a:cs typeface="Arial"/>
              </a:rPr>
              <a:t>(# of mislabeled nodes)</a:t>
            </a:r>
            <a:endParaRPr lang="en-US" sz="1600" dirty="0">
              <a:solidFill>
                <a:srgbClr val="0000FF"/>
              </a:solidFill>
              <a:latin typeface="Arial"/>
              <a:cs typeface="Arial"/>
            </a:endParaRPr>
          </a:p>
        </p:txBody>
      </p:sp>
      <p:cxnSp>
        <p:nvCxnSpPr>
          <p:cNvPr id="20" name="Straight Arrow Connector 19"/>
          <p:cNvCxnSpPr/>
          <p:nvPr/>
        </p:nvCxnSpPr>
        <p:spPr bwMode="auto">
          <a:xfrm rot="10800000">
            <a:off x="4000500" y="4787900"/>
            <a:ext cx="584200" cy="342900"/>
          </a:xfrm>
          <a:prstGeom prst="straightConnector1">
            <a:avLst/>
          </a:prstGeom>
          <a:solidFill>
            <a:schemeClr val="accent1"/>
          </a:solidFill>
          <a:ln w="9525" cap="flat" cmpd="sng" algn="ctr">
            <a:solidFill>
              <a:srgbClr val="0000FF"/>
            </a:solidFill>
            <a:prstDash val="solid"/>
            <a:round/>
            <a:headEnd type="none" w="med" len="med"/>
            <a:tailEnd type="arrow"/>
          </a:ln>
          <a:effectLst/>
        </p:spPr>
      </p:cxnSp>
      <p:cxnSp>
        <p:nvCxnSpPr>
          <p:cNvPr id="23" name="Straight Arrow Connector 22"/>
          <p:cNvCxnSpPr/>
          <p:nvPr/>
        </p:nvCxnSpPr>
        <p:spPr bwMode="auto">
          <a:xfrm flipV="1">
            <a:off x="5041900" y="4762500"/>
            <a:ext cx="850900" cy="368300"/>
          </a:xfrm>
          <a:prstGeom prst="straightConnector1">
            <a:avLst/>
          </a:prstGeom>
          <a:solidFill>
            <a:schemeClr val="accent1"/>
          </a:solidFill>
          <a:ln w="9525" cap="flat" cmpd="sng" algn="ctr">
            <a:solidFill>
              <a:srgbClr val="0000FF"/>
            </a:solidFill>
            <a:prstDash val="solid"/>
            <a:round/>
            <a:headEnd type="none" w="med" len="med"/>
            <a:tailEnd type="arrow"/>
          </a:ln>
          <a:effectLst/>
        </p:spPr>
      </p:cxnSp>
      <p:sp>
        <p:nvSpPr>
          <p:cNvPr id="27" name="Rectangle 26"/>
          <p:cNvSpPr/>
          <p:nvPr/>
        </p:nvSpPr>
        <p:spPr>
          <a:xfrm>
            <a:off x="3716478" y="5153968"/>
            <a:ext cx="2123598" cy="338554"/>
          </a:xfrm>
          <a:prstGeom prst="rect">
            <a:avLst/>
          </a:prstGeom>
        </p:spPr>
        <p:txBody>
          <a:bodyPr wrap="none">
            <a:spAutoFit/>
          </a:bodyPr>
          <a:lstStyle/>
          <a:p>
            <a:pPr algn="ctr"/>
            <a:r>
              <a:rPr lang="en-US" sz="1600" dirty="0" smtClean="0">
                <a:solidFill>
                  <a:srgbClr val="0000FF"/>
                </a:solidFill>
                <a:latin typeface="Arial"/>
                <a:cs typeface="Arial"/>
              </a:rPr>
              <a:t>Feature map function</a:t>
            </a:r>
          </a:p>
        </p:txBody>
      </p:sp>
      <p:pic>
        <p:nvPicPr>
          <p:cNvPr id="32" name="Picture 31"/>
          <p:cNvPicPr>
            <a:picLocks noChangeAspect="1"/>
          </p:cNvPicPr>
          <p:nvPr/>
        </p:nvPicPr>
        <p:blipFill>
          <a:blip r:embed="rId4">
            <a:clrChange>
              <a:clrFrom>
                <a:srgbClr val="FFFFFF"/>
              </a:clrFrom>
              <a:clrTo>
                <a:srgbClr val="FFFFFF">
                  <a:alpha val="0"/>
                </a:srgbClr>
              </a:clrTo>
            </a:clrChange>
          </a:blip>
          <a:stretch>
            <a:fillRect/>
          </a:stretch>
        </p:blipFill>
        <p:spPr>
          <a:xfrm>
            <a:off x="4114800" y="1787753"/>
            <a:ext cx="3536949" cy="574446"/>
          </a:xfrm>
          <a:prstGeom prst="rect">
            <a:avLst/>
          </a:prstGeom>
        </p:spPr>
      </p:pic>
      <p:pic>
        <p:nvPicPr>
          <p:cNvPr id="33" name="Picture 32"/>
          <p:cNvPicPr>
            <a:picLocks noChangeAspect="1"/>
          </p:cNvPicPr>
          <p:nvPr/>
        </p:nvPicPr>
        <p:blipFill>
          <a:blip r:embed="rId5">
            <a:clrChange>
              <a:clrFrom>
                <a:srgbClr val="FFFFFF"/>
              </a:clrFrom>
              <a:clrTo>
                <a:srgbClr val="FFFFFF">
                  <a:alpha val="0"/>
                </a:srgbClr>
              </a:clrTo>
            </a:clrChange>
          </a:blip>
          <a:stretch>
            <a:fillRect/>
          </a:stretch>
        </p:blipFill>
        <p:spPr>
          <a:xfrm>
            <a:off x="6311899" y="2286000"/>
            <a:ext cx="2670383" cy="527049"/>
          </a:xfrm>
          <a:prstGeom prst="rect">
            <a:avLst/>
          </a:prstGeom>
        </p:spPr>
      </p:pic>
      <p:pic>
        <p:nvPicPr>
          <p:cNvPr id="34" name="Picture 33"/>
          <p:cNvPicPr>
            <a:picLocks noChangeAspect="1"/>
          </p:cNvPicPr>
          <p:nvPr/>
        </p:nvPicPr>
        <p:blipFill>
          <a:blip r:embed="rId6">
            <a:clrChange>
              <a:clrFrom>
                <a:srgbClr val="FFFFFF"/>
              </a:clrFrom>
              <a:clrTo>
                <a:srgbClr val="FFFFFF">
                  <a:alpha val="0"/>
                </a:srgbClr>
              </a:clrTo>
            </a:clrChange>
          </a:blip>
          <a:stretch>
            <a:fillRect/>
          </a:stretch>
        </p:blipFill>
        <p:spPr>
          <a:xfrm>
            <a:off x="7677150" y="2753414"/>
            <a:ext cx="1365250" cy="440636"/>
          </a:xfrm>
          <a:prstGeom prst="rect">
            <a:avLst/>
          </a:prstGeom>
        </p:spPr>
      </p:pic>
    </p:spTree>
    <p:extLst>
      <p:ext uri="{BB962C8B-B14F-4D97-AF65-F5344CB8AC3E}">
        <p14:creationId xmlns:p14="http://schemas.microsoft.com/office/powerpoint/2010/main" val="37691774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9"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089"/>
            <a:ext cx="9144000" cy="1143000"/>
          </a:xfrm>
        </p:spPr>
        <p:txBody>
          <a:bodyPr/>
          <a:lstStyle/>
          <a:p>
            <a:r>
              <a:rPr lang="en-US" dirty="0" smtClean="0"/>
              <a:t>Visual </a:t>
            </a:r>
            <a:r>
              <a:rPr lang="en-US" dirty="0" err="1" smtClean="0"/>
              <a:t>geolocation</a:t>
            </a:r>
            <a:r>
              <a:rPr lang="en-US" dirty="0"/>
              <a:t>:</a:t>
            </a:r>
            <a:r>
              <a:rPr lang="en-US" dirty="0" smtClean="0"/>
              <a:t> where was the photo taken?</a:t>
            </a:r>
            <a:br>
              <a:rPr lang="en-US" dirty="0" smtClean="0"/>
            </a:br>
            <a:endParaRPr lang="en-US" sz="2400" dirty="0"/>
          </a:p>
        </p:txBody>
      </p:sp>
      <p:pic>
        <p:nvPicPr>
          <p:cNvPr id="6" name="Picture 3"/>
          <p:cNvPicPr>
            <a:picLocks noChangeAspect="1"/>
          </p:cNvPicPr>
          <p:nvPr/>
        </p:nvPicPr>
        <p:blipFill>
          <a:blip r:embed="rId2"/>
          <a:srcRect/>
          <a:stretch>
            <a:fillRect/>
          </a:stretch>
        </p:blipFill>
        <p:spPr bwMode="auto">
          <a:xfrm rot="271584">
            <a:off x="266700" y="1176866"/>
            <a:ext cx="3509433" cy="2344301"/>
          </a:xfrm>
          <a:prstGeom prst="rect">
            <a:avLst/>
          </a:prstGeom>
          <a:noFill/>
          <a:ln w="9525">
            <a:noFill/>
            <a:miter lim="800000"/>
            <a:headEnd/>
            <a:tailEnd/>
          </a:ln>
          <a:effectLst>
            <a:outerShdw blurRad="247650" dist="215900" dir="2700000" algn="tl" rotWithShape="0">
              <a:prstClr val="black">
                <a:alpha val="40000"/>
              </a:prstClr>
            </a:outerShdw>
          </a:effectLst>
        </p:spPr>
      </p:pic>
      <p:pic>
        <p:nvPicPr>
          <p:cNvPr id="4" name="Picture 3"/>
          <p:cNvPicPr>
            <a:picLocks noChangeAspect="1"/>
          </p:cNvPicPr>
          <p:nvPr/>
        </p:nvPicPr>
        <p:blipFill>
          <a:blip r:embed="rId3"/>
          <a:srcRect/>
          <a:stretch>
            <a:fillRect/>
          </a:stretch>
        </p:blipFill>
        <p:spPr bwMode="auto">
          <a:xfrm rot="21382568">
            <a:off x="4711170" y="1164695"/>
            <a:ext cx="3332165" cy="2499124"/>
          </a:xfrm>
          <a:prstGeom prst="rect">
            <a:avLst/>
          </a:prstGeom>
          <a:noFill/>
          <a:ln w="9525">
            <a:noFill/>
            <a:miter lim="800000"/>
            <a:headEnd/>
            <a:tailEnd/>
          </a:ln>
          <a:effectLst>
            <a:outerShdw blurRad="247650" dist="215900" dir="2700000" algn="tl" rotWithShape="0">
              <a:prstClr val="black">
                <a:alpha val="40000"/>
              </a:prstClr>
            </a:outerShdw>
          </a:effectLst>
        </p:spPr>
      </p:pic>
      <p:pic>
        <p:nvPicPr>
          <p:cNvPr id="5" name="Picture 3"/>
          <p:cNvPicPr>
            <a:picLocks noChangeAspect="1"/>
          </p:cNvPicPr>
          <p:nvPr/>
        </p:nvPicPr>
        <p:blipFill>
          <a:blip r:embed="rId4"/>
          <a:srcRect/>
          <a:stretch>
            <a:fillRect/>
          </a:stretch>
        </p:blipFill>
        <p:spPr bwMode="auto">
          <a:xfrm>
            <a:off x="508001" y="4015458"/>
            <a:ext cx="3361670" cy="2520808"/>
          </a:xfrm>
          <a:prstGeom prst="rect">
            <a:avLst/>
          </a:prstGeom>
          <a:noFill/>
          <a:ln w="9525">
            <a:noFill/>
            <a:miter lim="800000"/>
            <a:headEnd/>
            <a:tailEnd/>
          </a:ln>
          <a:effectLst>
            <a:outerShdw blurRad="247650" dist="215900" dir="2700000" algn="tl" rotWithShape="0">
              <a:prstClr val="black">
                <a:alpha val="40000"/>
              </a:prstClr>
            </a:outerShdw>
          </a:effectLst>
        </p:spPr>
      </p:pic>
      <p:pic>
        <p:nvPicPr>
          <p:cNvPr id="7" name="Picture 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36117" y="4013199"/>
            <a:ext cx="1854200" cy="2472267"/>
          </a:xfrm>
          <a:prstGeom prst="rect">
            <a:avLst/>
          </a:prstGeom>
          <a:noFill/>
          <a:ln w="9525">
            <a:noFill/>
            <a:miter lim="800000"/>
            <a:headEnd/>
            <a:tailEnd/>
          </a:ln>
          <a:effectLst>
            <a:outerShdw blurRad="247650" dist="215900" dir="2700000" algn="tl" rotWithShape="0">
              <a:prstClr val="black">
                <a:alpha val="40000"/>
              </a:prstClr>
            </a:outerShdw>
          </a:effectLst>
        </p:spPr>
      </p:pic>
    </p:spTree>
    <p:extLst>
      <p:ext uri="{BB962C8B-B14F-4D97-AF65-F5344CB8AC3E}">
        <p14:creationId xmlns:p14="http://schemas.microsoft.com/office/powerpoint/2010/main" val="39530492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457200"/>
            <a:ext cx="9144000" cy="5919815"/>
          </a:xfrm>
          <a:prstGeom prst="rect">
            <a:avLst/>
          </a:prstGeom>
        </p:spPr>
      </p:pic>
    </p:spTree>
    <p:extLst>
      <p:ext uri="{BB962C8B-B14F-4D97-AF65-F5344CB8AC3E}">
        <p14:creationId xmlns:p14="http://schemas.microsoft.com/office/powerpoint/2010/main" val="4794508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smtClean="0"/>
              <a:t>Landmark classification</a:t>
            </a:r>
            <a:endParaRPr lang="en-US" dirty="0"/>
          </a:p>
        </p:txBody>
      </p:sp>
      <p:sp>
        <p:nvSpPr>
          <p:cNvPr id="137219" name="Rectangle 3"/>
          <p:cNvSpPr>
            <a:spLocks noGrp="1" noChangeArrowheads="1"/>
          </p:cNvSpPr>
          <p:nvPr>
            <p:ph idx="1"/>
          </p:nvPr>
        </p:nvSpPr>
        <p:spPr>
          <a:xfrm>
            <a:off x="457200" y="1371599"/>
            <a:ext cx="8229600" cy="5266267"/>
          </a:xfrm>
        </p:spPr>
        <p:txBody>
          <a:bodyPr>
            <a:normAutofit fontScale="92500"/>
          </a:bodyPr>
          <a:lstStyle/>
          <a:p>
            <a:r>
              <a:rPr lang="en-US" dirty="0" smtClean="0"/>
              <a:t>Our task: given a photo known to be taken at one of </a:t>
            </a:r>
            <a:r>
              <a:rPr lang="en-US" i="1" dirty="0" smtClean="0"/>
              <a:t>n</a:t>
            </a:r>
            <a:r>
              <a:rPr lang="en-US" dirty="0" smtClean="0"/>
              <a:t> landmarks, identify the correct landmark</a:t>
            </a:r>
          </a:p>
          <a:p>
            <a:pPr lvl="1"/>
            <a:r>
              <a:rPr lang="en-US" dirty="0" smtClean="0"/>
              <a:t>Define </a:t>
            </a:r>
            <a:r>
              <a:rPr lang="en-US" dirty="0"/>
              <a:t>classes based on </a:t>
            </a:r>
            <a:r>
              <a:rPr lang="en-US" dirty="0" smtClean="0"/>
              <a:t>data-driven “hotspots</a:t>
            </a:r>
            <a:r>
              <a:rPr lang="en-US" dirty="0"/>
              <a:t>” of photo activity</a:t>
            </a:r>
          </a:p>
          <a:p>
            <a:pPr marL="0" indent="0">
              <a:buNone/>
            </a:pPr>
            <a:endParaRPr lang="en-US" dirty="0" smtClean="0"/>
          </a:p>
          <a:p>
            <a:r>
              <a:rPr lang="en-US" dirty="0" smtClean="0"/>
              <a:t>For training, use ~100 million geo-tagged Flickr photos</a:t>
            </a:r>
          </a:p>
          <a:p>
            <a:pPr lvl="1"/>
            <a:r>
              <a:rPr lang="en-US" dirty="0" smtClean="0"/>
              <a:t>Geo-tags give us (noisy) ground truth labels</a:t>
            </a:r>
          </a:p>
          <a:p>
            <a:pPr lvl="1"/>
            <a:endParaRPr lang="en-US" dirty="0" smtClean="0"/>
          </a:p>
          <a:p>
            <a:r>
              <a:rPr lang="en-US" dirty="0" smtClean="0"/>
              <a:t>For testing, use separate set of millions of Flickr photos</a:t>
            </a:r>
          </a:p>
          <a:p>
            <a:endParaRPr lang="en-US" dirty="0" smtClean="0"/>
          </a:p>
          <a:p>
            <a:r>
              <a:rPr lang="en-US" dirty="0" smtClean="0"/>
              <a:t>Approach based on “bag of visual words” models</a:t>
            </a:r>
          </a:p>
          <a:p>
            <a:pPr lvl="1"/>
            <a:endParaRPr lang="en-US" dirty="0" smtClean="0"/>
          </a:p>
          <a:p>
            <a:endParaRPr lang="en-US" dirty="0" smtClean="0"/>
          </a:p>
          <a:p>
            <a:pPr lvl="1"/>
            <a:endParaRPr lang="en-US" dirty="0" smtClean="0"/>
          </a:p>
          <a:p>
            <a:endParaRPr lang="en-US" dirty="0"/>
          </a:p>
        </p:txBody>
      </p:sp>
      <p:sp>
        <p:nvSpPr>
          <p:cNvPr id="4" name="Rectangle 3"/>
          <p:cNvSpPr/>
          <p:nvPr/>
        </p:nvSpPr>
        <p:spPr>
          <a:xfrm>
            <a:off x="165100" y="6440269"/>
            <a:ext cx="8585200" cy="338554"/>
          </a:xfrm>
          <a:prstGeom prst="rect">
            <a:avLst/>
          </a:prstGeom>
        </p:spPr>
        <p:txBody>
          <a:bodyPr wrap="square">
            <a:spAutoFit/>
          </a:bodyPr>
          <a:lstStyle/>
          <a:p>
            <a:r>
              <a:rPr lang="en-US" sz="1600" dirty="0" smtClean="0">
                <a:solidFill>
                  <a:srgbClr val="0000FF"/>
                </a:solidFill>
                <a:latin typeface="Calibri"/>
                <a:ea typeface="Osaka"/>
                <a:cs typeface="Calibri"/>
              </a:rPr>
              <a:t>Y. Li, D. Crandall, D. </a:t>
            </a:r>
            <a:r>
              <a:rPr lang="en-US" sz="1600" dirty="0" err="1" smtClean="0">
                <a:solidFill>
                  <a:srgbClr val="0000FF"/>
                </a:solidFill>
                <a:latin typeface="Calibri"/>
                <a:ea typeface="Osaka"/>
                <a:cs typeface="Calibri"/>
              </a:rPr>
              <a:t>Huttenlocher</a:t>
            </a:r>
            <a:r>
              <a:rPr lang="en-US" sz="1600" dirty="0" smtClean="0">
                <a:solidFill>
                  <a:srgbClr val="0000FF"/>
                </a:solidFill>
                <a:latin typeface="Calibri"/>
                <a:ea typeface="Osaka"/>
                <a:cs typeface="Calibri"/>
              </a:rPr>
              <a:t>. “Landmark recognition in large-scale image collections,” </a:t>
            </a:r>
            <a:r>
              <a:rPr lang="en-US" sz="1600" i="1" dirty="0" smtClean="0">
                <a:solidFill>
                  <a:srgbClr val="0000FF"/>
                </a:solidFill>
                <a:latin typeface="Calibri"/>
                <a:ea typeface="Osaka"/>
                <a:cs typeface="Calibri"/>
              </a:rPr>
              <a:t>ICCV </a:t>
            </a:r>
            <a:r>
              <a:rPr lang="en-US" sz="1600" dirty="0" smtClean="0">
                <a:solidFill>
                  <a:srgbClr val="0000FF"/>
                </a:solidFill>
                <a:latin typeface="Calibri"/>
                <a:ea typeface="Osaka"/>
                <a:cs typeface="Calibri"/>
              </a:rPr>
              <a:t>2009.</a:t>
            </a:r>
          </a:p>
        </p:txBody>
      </p:sp>
    </p:spTree>
    <p:extLst>
      <p:ext uri="{BB962C8B-B14F-4D97-AF65-F5344CB8AC3E}">
        <p14:creationId xmlns:p14="http://schemas.microsoft.com/office/powerpoint/2010/main" val="16883053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a:xfrm>
            <a:off x="527725" y="0"/>
            <a:ext cx="8229600" cy="1143000"/>
          </a:xfrm>
        </p:spPr>
        <p:txBody>
          <a:bodyPr/>
          <a:lstStyle/>
          <a:p>
            <a:pPr eaLnBrk="1" hangingPunct="1">
              <a:defRPr/>
            </a:pPr>
            <a:r>
              <a:rPr lang="en-US" dirty="0" smtClean="0"/>
              <a:t>Vector space model</a:t>
            </a:r>
            <a:endParaRPr lang="en-US" dirty="0"/>
          </a:p>
        </p:txBody>
      </p:sp>
      <p:sp>
        <p:nvSpPr>
          <p:cNvPr id="139267" name="Rectangle 3"/>
          <p:cNvSpPr>
            <a:spLocks noGrp="1" noChangeArrowheads="1"/>
          </p:cNvSpPr>
          <p:nvPr>
            <p:ph type="body" idx="1"/>
          </p:nvPr>
        </p:nvSpPr>
        <p:spPr>
          <a:xfrm>
            <a:off x="266701" y="1168400"/>
            <a:ext cx="8534400" cy="5283200"/>
          </a:xfrm>
        </p:spPr>
        <p:txBody>
          <a:bodyPr/>
          <a:lstStyle/>
          <a:p>
            <a:pPr eaLnBrk="1" hangingPunct="1"/>
            <a:r>
              <a:rPr lang="en-US" dirty="0" smtClean="0"/>
              <a:t>Represent a document as a histogram over word frequency</a:t>
            </a:r>
            <a:endParaRPr lang="en-US" dirty="0"/>
          </a:p>
        </p:txBody>
      </p:sp>
      <p:sp>
        <p:nvSpPr>
          <p:cNvPr id="9" name="TextBox 8"/>
          <p:cNvSpPr txBox="1"/>
          <p:nvPr/>
        </p:nvSpPr>
        <p:spPr>
          <a:xfrm>
            <a:off x="266701" y="2559372"/>
            <a:ext cx="3804918" cy="2800766"/>
          </a:xfrm>
          <a:prstGeom prst="rect">
            <a:avLst/>
          </a:prstGeom>
          <a:solidFill>
            <a:srgbClr val="FFFFFF"/>
          </a:solidFill>
          <a:ln w="12700" cmpd="sng">
            <a:solidFill>
              <a:schemeClr val="tx1"/>
            </a:solidFill>
          </a:ln>
          <a:effectLst>
            <a:outerShdw blurRad="50800" dist="38100" dir="2700000">
              <a:srgbClr val="000000">
                <a:alpha val="43000"/>
              </a:srgbClr>
            </a:outerShdw>
          </a:effectLst>
        </p:spPr>
        <p:txBody>
          <a:bodyPr wrap="square" rtlCol="0">
            <a:spAutoFit/>
          </a:bodyPr>
          <a:lstStyle/>
          <a:p>
            <a:r>
              <a:rPr lang="en-US" sz="1600" dirty="0" smtClean="0">
                <a:solidFill>
                  <a:srgbClr val="000000"/>
                </a:solidFill>
                <a:latin typeface="Courier"/>
                <a:ea typeface="Osaka"/>
                <a:cs typeface="Courier"/>
              </a:rPr>
              <a:t>When in the Course of human events, it becomes necessary for one people to dissolve the political bands which have connected them with another, and to assume among the powers of the earth, the separate and equal station to which the Laws of Nature and of Nature's God entitle them, a decent respect to the…</a:t>
            </a:r>
            <a:endParaRPr lang="en-US" sz="1600" dirty="0">
              <a:solidFill>
                <a:srgbClr val="000000"/>
              </a:solidFill>
              <a:latin typeface="Courier"/>
              <a:ea typeface="Osaka"/>
              <a:cs typeface="Courier"/>
            </a:endParaRPr>
          </a:p>
        </p:txBody>
      </p:sp>
      <p:grpSp>
        <p:nvGrpSpPr>
          <p:cNvPr id="2" name="Group 24"/>
          <p:cNvGrpSpPr/>
          <p:nvPr/>
        </p:nvGrpSpPr>
        <p:grpSpPr>
          <a:xfrm>
            <a:off x="4300220" y="2221580"/>
            <a:ext cx="4754880" cy="3919573"/>
            <a:chOff x="4300220" y="2603500"/>
            <a:chExt cx="4754880" cy="3919573"/>
          </a:xfrm>
        </p:grpSpPr>
        <p:sp>
          <p:nvSpPr>
            <p:cNvPr id="139270" name="Rectangle 6"/>
            <p:cNvSpPr>
              <a:spLocks noChangeArrowheads="1"/>
            </p:cNvSpPr>
            <p:nvPr/>
          </p:nvSpPr>
          <p:spPr bwMode="auto">
            <a:xfrm>
              <a:off x="7213600" y="3111500"/>
              <a:ext cx="1358900" cy="6985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sz="2400">
                <a:solidFill>
                  <a:srgbClr val="000000"/>
                </a:solidFill>
                <a:latin typeface="Times New Roman" charset="0"/>
                <a:ea typeface="Osaka"/>
                <a:cs typeface="Osaka"/>
              </a:endParaRPr>
            </a:p>
          </p:txBody>
        </p:sp>
        <p:sp>
          <p:nvSpPr>
            <p:cNvPr id="10" name="Right Arrow 9"/>
            <p:cNvSpPr/>
            <p:nvPr/>
          </p:nvSpPr>
          <p:spPr bwMode="auto">
            <a:xfrm>
              <a:off x="4300220" y="3601720"/>
              <a:ext cx="551180" cy="411480"/>
            </a:xfrm>
            <a:prstGeom prst="rightArrow">
              <a:avLst/>
            </a:prstGeom>
            <a:solidFill>
              <a:schemeClr val="accent1"/>
            </a:solidFill>
            <a:ln w="9525" cap="flat" cmpd="sng" algn="ctr">
              <a:solidFill>
                <a:schemeClr val="tx1"/>
              </a:solidFill>
              <a:prstDash val="solid"/>
              <a:round/>
              <a:headEnd type="none" w="med" len="med"/>
              <a:tailEnd type="none" w="med" len="med"/>
            </a:ln>
            <a:effectLst/>
          </p:spPr>
        </p:sp>
        <p:cxnSp>
          <p:nvCxnSpPr>
            <p:cNvPr id="12" name="Elbow Connector 11"/>
            <p:cNvCxnSpPr/>
            <p:nvPr/>
          </p:nvCxnSpPr>
          <p:spPr bwMode="auto">
            <a:xfrm>
              <a:off x="5156200" y="2654300"/>
              <a:ext cx="3390900" cy="1651000"/>
            </a:xfrm>
            <a:prstGeom prst="bentConnector3">
              <a:avLst>
                <a:gd name="adj1" fmla="val 562"/>
              </a:avLst>
            </a:prstGeom>
            <a:solidFill>
              <a:schemeClr val="accent1"/>
            </a:solidFill>
            <a:ln w="9525" cap="flat" cmpd="sng" algn="ctr">
              <a:solidFill>
                <a:schemeClr val="tx1"/>
              </a:solidFill>
              <a:prstDash val="solid"/>
              <a:round/>
              <a:headEnd type="none" w="med" len="med"/>
              <a:tailEnd type="none" w="med" len="med"/>
            </a:ln>
            <a:effectLst/>
          </p:spPr>
        </p:cxnSp>
        <p:sp>
          <p:nvSpPr>
            <p:cNvPr id="8" name="Rectangle 7"/>
            <p:cNvSpPr/>
            <p:nvPr/>
          </p:nvSpPr>
          <p:spPr>
            <a:xfrm>
              <a:off x="5156339" y="4417368"/>
              <a:ext cx="3600986" cy="2105705"/>
            </a:xfrm>
            <a:prstGeom prst="rect">
              <a:avLst/>
            </a:prstGeom>
          </p:spPr>
          <p:txBody>
            <a:bodyPr vert="vert270" wrap="none">
              <a:spAutoFit/>
            </a:bodyPr>
            <a:lstStyle/>
            <a:p>
              <a:pPr algn="r"/>
              <a:r>
                <a:rPr lang="en-US" dirty="0" smtClean="0">
                  <a:solidFill>
                    <a:srgbClr val="000000"/>
                  </a:solidFill>
                  <a:latin typeface="Courier"/>
                  <a:ea typeface="Osaka"/>
                  <a:cs typeface="Courier"/>
                </a:rPr>
                <a:t>abdicated</a:t>
              </a:r>
            </a:p>
            <a:p>
              <a:pPr algn="r"/>
              <a:r>
                <a:rPr lang="en-US" dirty="0" smtClean="0">
                  <a:solidFill>
                    <a:srgbClr val="000000"/>
                  </a:solidFill>
                  <a:latin typeface="Courier"/>
                  <a:ea typeface="Osaka"/>
                  <a:cs typeface="Courier"/>
                </a:rPr>
                <a:t>abolish</a:t>
              </a:r>
            </a:p>
            <a:p>
              <a:pPr algn="r"/>
              <a:r>
                <a:rPr lang="en-US" dirty="0" smtClean="0">
                  <a:solidFill>
                    <a:srgbClr val="000000"/>
                  </a:solidFill>
                  <a:latin typeface="Courier"/>
                  <a:ea typeface="Osaka"/>
                  <a:cs typeface="Courier"/>
                </a:rPr>
                <a:t>absolute</a:t>
              </a:r>
            </a:p>
            <a:p>
              <a:pPr algn="r"/>
              <a:r>
                <a:rPr lang="en-US" dirty="0" smtClean="0">
                  <a:solidFill>
                    <a:srgbClr val="000000"/>
                  </a:solidFill>
                  <a:latin typeface="Courier"/>
                  <a:ea typeface="Osaka"/>
                  <a:cs typeface="Courier"/>
                </a:rPr>
                <a:t>absolved</a:t>
              </a:r>
            </a:p>
            <a:p>
              <a:pPr algn="r"/>
              <a:r>
                <a:rPr lang="en-US" dirty="0" smtClean="0">
                  <a:solidFill>
                    <a:srgbClr val="000000"/>
                  </a:solidFill>
                  <a:latin typeface="Courier"/>
                  <a:ea typeface="Osaka"/>
                  <a:cs typeface="Courier"/>
                </a:rPr>
                <a:t>accommodation</a:t>
              </a:r>
            </a:p>
            <a:p>
              <a:pPr algn="r"/>
              <a:r>
                <a:rPr lang="en-US" dirty="0" smtClean="0">
                  <a:solidFill>
                    <a:srgbClr val="000000"/>
                  </a:solidFill>
                  <a:latin typeface="Courier"/>
                  <a:ea typeface="Osaka"/>
                  <a:cs typeface="Courier"/>
                </a:rPr>
                <a:t>acquiesce</a:t>
              </a:r>
            </a:p>
            <a:p>
              <a:pPr algn="r"/>
              <a:r>
                <a:rPr lang="en-US" dirty="0" smtClean="0">
                  <a:solidFill>
                    <a:srgbClr val="000000"/>
                  </a:solidFill>
                  <a:latin typeface="Courier"/>
                  <a:ea typeface="Osaka"/>
                  <a:cs typeface="Courier"/>
                </a:rPr>
                <a:t>acts</a:t>
              </a:r>
            </a:p>
            <a:p>
              <a:pPr algn="r"/>
              <a:r>
                <a:rPr lang="en-US" dirty="0" smtClean="0">
                  <a:solidFill>
                    <a:srgbClr val="000000"/>
                  </a:solidFill>
                  <a:latin typeface="Courier"/>
                  <a:ea typeface="Osaka"/>
                  <a:cs typeface="Courier"/>
                </a:rPr>
                <a:t>administration</a:t>
              </a:r>
            </a:p>
            <a:p>
              <a:pPr algn="r"/>
              <a:r>
                <a:rPr lang="en-US" dirty="0" smtClean="0">
                  <a:solidFill>
                    <a:srgbClr val="000000"/>
                  </a:solidFill>
                  <a:latin typeface="Courier"/>
                  <a:ea typeface="Osaka"/>
                  <a:cs typeface="Courier"/>
                </a:rPr>
                <a:t>affected</a:t>
              </a:r>
            </a:p>
            <a:p>
              <a:pPr algn="r"/>
              <a:r>
                <a:rPr lang="en-US" dirty="0" smtClean="0">
                  <a:solidFill>
                    <a:srgbClr val="000000"/>
                  </a:solidFill>
                  <a:latin typeface="Courier"/>
                  <a:ea typeface="Osaka"/>
                  <a:cs typeface="Courier"/>
                </a:rPr>
                <a:t>against</a:t>
              </a:r>
            </a:p>
            <a:p>
              <a:pPr algn="r"/>
              <a:r>
                <a:rPr lang="en-US" dirty="0" smtClean="0">
                  <a:solidFill>
                    <a:srgbClr val="000000"/>
                  </a:solidFill>
                  <a:latin typeface="Courier"/>
                  <a:ea typeface="Osaka"/>
                  <a:cs typeface="Courier"/>
                </a:rPr>
                <a:t>ages</a:t>
              </a:r>
            </a:p>
            <a:p>
              <a:endParaRPr lang="en-US" sz="2400" dirty="0">
                <a:solidFill>
                  <a:srgbClr val="000000"/>
                </a:solidFill>
                <a:latin typeface="Times New Roman" charset="0"/>
                <a:ea typeface="Osaka"/>
                <a:cs typeface="Osaka"/>
              </a:endParaRPr>
            </a:p>
          </p:txBody>
        </p:sp>
        <p:sp>
          <p:nvSpPr>
            <p:cNvPr id="11" name="Rectangle 10"/>
            <p:cNvSpPr/>
            <p:nvPr/>
          </p:nvSpPr>
          <p:spPr>
            <a:xfrm>
              <a:off x="8316346" y="4391968"/>
              <a:ext cx="738754" cy="461665"/>
            </a:xfrm>
            <a:prstGeom prst="rect">
              <a:avLst/>
            </a:prstGeom>
          </p:spPr>
          <p:txBody>
            <a:bodyPr wrap="none">
              <a:spAutoFit/>
            </a:bodyPr>
            <a:lstStyle/>
            <a:p>
              <a:r>
                <a:rPr lang="en-US" sz="2400" dirty="0" smtClean="0">
                  <a:solidFill>
                    <a:srgbClr val="000000"/>
                  </a:solidFill>
                  <a:latin typeface="Courier"/>
                  <a:ea typeface="Osaka"/>
                  <a:cs typeface="Courier"/>
                </a:rPr>
                <a:t>...</a:t>
              </a:r>
              <a:endParaRPr lang="en-US" sz="2400" dirty="0">
                <a:solidFill>
                  <a:srgbClr val="000000"/>
                </a:solidFill>
                <a:latin typeface="Times New Roman" charset="0"/>
                <a:ea typeface="Osaka"/>
                <a:cs typeface="Osaka"/>
              </a:endParaRPr>
            </a:p>
          </p:txBody>
        </p:sp>
        <p:sp>
          <p:nvSpPr>
            <p:cNvPr id="13" name="Rectangle 12"/>
            <p:cNvSpPr/>
            <p:nvPr/>
          </p:nvSpPr>
          <p:spPr bwMode="auto">
            <a:xfrm>
              <a:off x="5321300" y="3806444"/>
              <a:ext cx="190500" cy="406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sz="2400">
                <a:solidFill>
                  <a:srgbClr val="000000"/>
                </a:solidFill>
                <a:latin typeface="Times New Roman" charset="0"/>
                <a:ea typeface="Osaka"/>
                <a:cs typeface="Osaka"/>
              </a:endParaRPr>
            </a:p>
          </p:txBody>
        </p:sp>
        <p:sp>
          <p:nvSpPr>
            <p:cNvPr id="14" name="Rectangle 13"/>
            <p:cNvSpPr/>
            <p:nvPr/>
          </p:nvSpPr>
          <p:spPr bwMode="auto">
            <a:xfrm>
              <a:off x="5596890" y="2603500"/>
              <a:ext cx="190500" cy="16093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sz="2400">
                <a:solidFill>
                  <a:srgbClr val="000000"/>
                </a:solidFill>
                <a:latin typeface="Times New Roman" charset="0"/>
                <a:ea typeface="Osaka"/>
                <a:cs typeface="Osaka"/>
              </a:endParaRPr>
            </a:p>
          </p:txBody>
        </p:sp>
        <p:sp>
          <p:nvSpPr>
            <p:cNvPr id="15" name="Rectangle 14"/>
            <p:cNvSpPr/>
            <p:nvPr/>
          </p:nvSpPr>
          <p:spPr bwMode="auto">
            <a:xfrm>
              <a:off x="5872480" y="3005836"/>
              <a:ext cx="190500" cy="1207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sz="2400">
                <a:solidFill>
                  <a:srgbClr val="000000"/>
                </a:solidFill>
                <a:latin typeface="Times New Roman" charset="0"/>
                <a:ea typeface="Osaka"/>
                <a:cs typeface="Osaka"/>
              </a:endParaRPr>
            </a:p>
          </p:txBody>
        </p:sp>
        <p:sp>
          <p:nvSpPr>
            <p:cNvPr id="16" name="Rectangle 15"/>
            <p:cNvSpPr/>
            <p:nvPr/>
          </p:nvSpPr>
          <p:spPr bwMode="auto">
            <a:xfrm>
              <a:off x="6148070" y="3806444"/>
              <a:ext cx="190500" cy="406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sz="2400">
                <a:solidFill>
                  <a:srgbClr val="000000"/>
                </a:solidFill>
                <a:latin typeface="Times New Roman" charset="0"/>
                <a:ea typeface="Osaka"/>
                <a:cs typeface="Osaka"/>
              </a:endParaRPr>
            </a:p>
          </p:txBody>
        </p:sp>
        <p:sp>
          <p:nvSpPr>
            <p:cNvPr id="18" name="Rectangle 17"/>
            <p:cNvSpPr/>
            <p:nvPr/>
          </p:nvSpPr>
          <p:spPr bwMode="auto">
            <a:xfrm>
              <a:off x="6699250" y="3806444"/>
              <a:ext cx="190500" cy="406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sz="2400">
                <a:solidFill>
                  <a:srgbClr val="000000"/>
                </a:solidFill>
                <a:latin typeface="Times New Roman" charset="0"/>
                <a:ea typeface="Osaka"/>
                <a:cs typeface="Osaka"/>
              </a:endParaRPr>
            </a:p>
          </p:txBody>
        </p:sp>
        <p:sp>
          <p:nvSpPr>
            <p:cNvPr id="19" name="Rectangle 18"/>
            <p:cNvSpPr/>
            <p:nvPr/>
          </p:nvSpPr>
          <p:spPr bwMode="auto">
            <a:xfrm>
              <a:off x="6974840" y="3005836"/>
              <a:ext cx="190500" cy="120700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sz="2400">
                <a:solidFill>
                  <a:srgbClr val="000000"/>
                </a:solidFill>
                <a:latin typeface="Times New Roman" charset="0"/>
                <a:ea typeface="Osaka"/>
                <a:cs typeface="Osaka"/>
              </a:endParaRPr>
            </a:p>
          </p:txBody>
        </p:sp>
        <p:sp>
          <p:nvSpPr>
            <p:cNvPr id="20" name="Rectangle 19"/>
            <p:cNvSpPr/>
            <p:nvPr/>
          </p:nvSpPr>
          <p:spPr bwMode="auto">
            <a:xfrm>
              <a:off x="7250430" y="3408172"/>
              <a:ext cx="190500" cy="80467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sz="2400">
                <a:solidFill>
                  <a:srgbClr val="000000"/>
                </a:solidFill>
                <a:latin typeface="Times New Roman" charset="0"/>
                <a:ea typeface="Osaka"/>
                <a:cs typeface="Osaka"/>
              </a:endParaRPr>
            </a:p>
          </p:txBody>
        </p:sp>
        <p:sp>
          <p:nvSpPr>
            <p:cNvPr id="21" name="Rectangle 20"/>
            <p:cNvSpPr/>
            <p:nvPr/>
          </p:nvSpPr>
          <p:spPr bwMode="auto">
            <a:xfrm>
              <a:off x="7526020" y="3806444"/>
              <a:ext cx="190500" cy="406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sz="2400">
                <a:solidFill>
                  <a:srgbClr val="000000"/>
                </a:solidFill>
                <a:latin typeface="Times New Roman" charset="0"/>
                <a:ea typeface="Osaka"/>
                <a:cs typeface="Osaka"/>
              </a:endParaRPr>
            </a:p>
          </p:txBody>
        </p:sp>
        <p:sp>
          <p:nvSpPr>
            <p:cNvPr id="22" name="Rectangle 21"/>
            <p:cNvSpPr/>
            <p:nvPr/>
          </p:nvSpPr>
          <p:spPr bwMode="auto">
            <a:xfrm>
              <a:off x="7801610" y="3806444"/>
              <a:ext cx="190500" cy="406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sz="2400">
                <a:solidFill>
                  <a:srgbClr val="000000"/>
                </a:solidFill>
                <a:latin typeface="Times New Roman" charset="0"/>
                <a:ea typeface="Osaka"/>
                <a:cs typeface="Osaka"/>
              </a:endParaRPr>
            </a:p>
          </p:txBody>
        </p:sp>
        <p:sp>
          <p:nvSpPr>
            <p:cNvPr id="23" name="Rectangle 22"/>
            <p:cNvSpPr/>
            <p:nvPr/>
          </p:nvSpPr>
          <p:spPr bwMode="auto">
            <a:xfrm>
              <a:off x="8077200" y="3408172"/>
              <a:ext cx="190500" cy="80467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sz="2400">
                <a:solidFill>
                  <a:srgbClr val="000000"/>
                </a:solidFill>
                <a:latin typeface="Times New Roman" charset="0"/>
                <a:ea typeface="Osaka"/>
                <a:cs typeface="Osaka"/>
              </a:endParaRPr>
            </a:p>
          </p:txBody>
        </p:sp>
        <p:sp>
          <p:nvSpPr>
            <p:cNvPr id="24" name="Rectangle 23"/>
            <p:cNvSpPr/>
            <p:nvPr/>
          </p:nvSpPr>
          <p:spPr>
            <a:xfrm rot="16200000">
              <a:off x="4496051" y="3045768"/>
              <a:ext cx="973118" cy="307777"/>
            </a:xfrm>
            <a:prstGeom prst="rect">
              <a:avLst/>
            </a:prstGeom>
          </p:spPr>
          <p:txBody>
            <a:bodyPr wrap="none">
              <a:spAutoFit/>
            </a:bodyPr>
            <a:lstStyle/>
            <a:p>
              <a:r>
                <a:rPr lang="en-US" sz="1400" dirty="0" smtClean="0">
                  <a:solidFill>
                    <a:srgbClr val="000000"/>
                  </a:solidFill>
                  <a:latin typeface="Helvetica"/>
                  <a:ea typeface="Osaka"/>
                  <a:cs typeface="Helvetica"/>
                </a:rPr>
                <a:t>frequency</a:t>
              </a:r>
              <a:endParaRPr lang="en-US" sz="1400" dirty="0">
                <a:solidFill>
                  <a:srgbClr val="000000"/>
                </a:solidFill>
                <a:latin typeface="Helvetica"/>
                <a:ea typeface="Osaka"/>
                <a:cs typeface="Helvetica"/>
              </a:endParaRPr>
            </a:p>
          </p:txBody>
        </p:sp>
      </p:grpSp>
      <p:grpSp>
        <p:nvGrpSpPr>
          <p:cNvPr id="28" name="Group 27"/>
          <p:cNvGrpSpPr/>
          <p:nvPr/>
        </p:nvGrpSpPr>
        <p:grpSpPr>
          <a:xfrm>
            <a:off x="1339398" y="5589973"/>
            <a:ext cx="7289019" cy="1065389"/>
            <a:chOff x="1339398" y="5589973"/>
            <a:chExt cx="7289019" cy="1065389"/>
          </a:xfrm>
        </p:grpSpPr>
        <p:sp>
          <p:nvSpPr>
            <p:cNvPr id="25" name="Rectangle 24"/>
            <p:cNvSpPr/>
            <p:nvPr/>
          </p:nvSpPr>
          <p:spPr>
            <a:xfrm>
              <a:off x="5135153" y="6266934"/>
              <a:ext cx="3493264" cy="369332"/>
            </a:xfrm>
            <a:prstGeom prst="rect">
              <a:avLst/>
            </a:prstGeom>
          </p:spPr>
          <p:txBody>
            <a:bodyPr wrap="none">
              <a:spAutoFit/>
            </a:bodyPr>
            <a:lstStyle/>
            <a:p>
              <a:r>
                <a:rPr lang="en-US" dirty="0" smtClean="0">
                  <a:solidFill>
                    <a:srgbClr val="000000"/>
                  </a:solidFill>
                  <a:latin typeface="Courier"/>
                  <a:ea typeface="Osaka"/>
                  <a:cs typeface="Courier"/>
                </a:rPr>
                <a:t>(1,4,3,1,0,1,3,2,1,1,2 …</a:t>
              </a:r>
              <a:endParaRPr lang="en-US" dirty="0">
                <a:solidFill>
                  <a:srgbClr val="000000"/>
                </a:solidFill>
                <a:latin typeface="Times New Roman" charset="0"/>
                <a:ea typeface="Osaka"/>
                <a:cs typeface="Osaka"/>
              </a:endParaRPr>
            </a:p>
          </p:txBody>
        </p:sp>
        <p:sp>
          <p:nvSpPr>
            <p:cNvPr id="26" name="Right Arrow 25"/>
            <p:cNvSpPr/>
            <p:nvPr/>
          </p:nvSpPr>
          <p:spPr bwMode="auto">
            <a:xfrm rot="5400000">
              <a:off x="5030470" y="5659823"/>
              <a:ext cx="551180" cy="411480"/>
            </a:xfrm>
            <a:prstGeom prst="rightArrow">
              <a:avLst/>
            </a:prstGeom>
            <a:solidFill>
              <a:schemeClr val="accent1"/>
            </a:solidFill>
            <a:ln w="9525" cap="flat" cmpd="sng" algn="ctr">
              <a:solidFill>
                <a:schemeClr val="tx1"/>
              </a:solidFill>
              <a:prstDash val="solid"/>
              <a:round/>
              <a:headEnd type="none" w="med" len="med"/>
              <a:tailEnd type="none" w="med" len="med"/>
            </a:ln>
            <a:effectLst/>
          </p:spPr>
        </p:sp>
        <p:sp>
          <p:nvSpPr>
            <p:cNvPr id="27" name="Rectangle 26"/>
            <p:cNvSpPr/>
            <p:nvPr/>
          </p:nvSpPr>
          <p:spPr>
            <a:xfrm>
              <a:off x="1339398" y="6255252"/>
              <a:ext cx="3941078" cy="400110"/>
            </a:xfrm>
            <a:prstGeom prst="rect">
              <a:avLst/>
            </a:prstGeom>
          </p:spPr>
          <p:txBody>
            <a:bodyPr wrap="none">
              <a:spAutoFit/>
            </a:bodyPr>
            <a:lstStyle/>
            <a:p>
              <a:r>
                <a:rPr lang="en-US" sz="2000" b="1" dirty="0" smtClean="0">
                  <a:solidFill>
                    <a:srgbClr val="FF0000"/>
                  </a:solidFill>
                  <a:latin typeface="Calibri"/>
                  <a:ea typeface="Osaka"/>
                  <a:cs typeface="Calibri"/>
                </a:rPr>
                <a:t>Encode mathematically as a vector:</a:t>
              </a:r>
              <a:endParaRPr lang="en-US" sz="2000" b="1" dirty="0">
                <a:solidFill>
                  <a:srgbClr val="FF0000"/>
                </a:solidFill>
                <a:latin typeface="Calibri"/>
                <a:ea typeface="Osaka"/>
                <a:cs typeface="Calibri"/>
              </a:endParaRPr>
            </a:p>
          </p:txBody>
        </p:sp>
      </p:grpSp>
    </p:spTree>
    <p:extLst>
      <p:ext uri="{BB962C8B-B14F-4D97-AF65-F5344CB8AC3E}">
        <p14:creationId xmlns:p14="http://schemas.microsoft.com/office/powerpoint/2010/main" val="21618353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dirty="0" smtClean="0">
                <a:solidFill>
                  <a:srgbClr val="3366FF"/>
                </a:solidFill>
              </a:rPr>
              <a:t>Linear classifiers</a:t>
            </a:r>
            <a:endParaRPr lang="en-US" dirty="0">
              <a:solidFill>
                <a:srgbClr val="3366FF"/>
              </a:solidFill>
            </a:endParaRPr>
          </a:p>
        </p:txBody>
      </p:sp>
      <p:sp>
        <p:nvSpPr>
          <p:cNvPr id="429059" name="Rectangle 3"/>
          <p:cNvSpPr>
            <a:spLocks noGrp="1" noChangeArrowheads="1"/>
          </p:cNvSpPr>
          <p:nvPr>
            <p:ph sz="quarter" idx="1"/>
          </p:nvPr>
        </p:nvSpPr>
        <p:spPr/>
        <p:txBody>
          <a:bodyPr>
            <a:normAutofit/>
          </a:bodyPr>
          <a:lstStyle/>
          <a:p>
            <a:r>
              <a:rPr lang="en-US" sz="2000" dirty="0" smtClean="0"/>
              <a:t>Plane equation: 0 = x</a:t>
            </a:r>
            <a:r>
              <a:rPr lang="en-US" sz="2000" baseline="-25000" dirty="0" smtClean="0"/>
              <a:t>1</a:t>
            </a:r>
            <a:r>
              <a:rPr lang="el-GR" sz="2000" dirty="0" smtClean="0"/>
              <a:t>θ</a:t>
            </a:r>
            <a:r>
              <a:rPr lang="en-US" sz="2000" baseline="-25000" dirty="0" smtClean="0"/>
              <a:t>1</a:t>
            </a:r>
            <a:r>
              <a:rPr lang="en-US" sz="2000" dirty="0" smtClean="0"/>
              <a:t> </a:t>
            </a:r>
            <a:r>
              <a:rPr lang="en-US" sz="2000" dirty="0"/>
              <a:t>+ </a:t>
            </a:r>
            <a:r>
              <a:rPr lang="en-US" sz="2000" dirty="0" smtClean="0"/>
              <a:t>x</a:t>
            </a:r>
            <a:r>
              <a:rPr lang="en-US" sz="2000" baseline="-25000" dirty="0" smtClean="0"/>
              <a:t>2</a:t>
            </a:r>
            <a:r>
              <a:rPr lang="el-GR" sz="2000" dirty="0" smtClean="0"/>
              <a:t>θ</a:t>
            </a:r>
            <a:r>
              <a:rPr lang="en-US" sz="2000" baseline="-25000" dirty="0" smtClean="0"/>
              <a:t>2</a:t>
            </a:r>
            <a:r>
              <a:rPr lang="en-US" sz="2000" dirty="0"/>
              <a:t> + </a:t>
            </a:r>
            <a:r>
              <a:rPr lang="en-US" sz="2000" dirty="0" smtClean="0"/>
              <a:t>… + </a:t>
            </a:r>
            <a:r>
              <a:rPr lang="en-US" sz="2000" dirty="0" err="1" smtClean="0"/>
              <a:t>x</a:t>
            </a:r>
            <a:r>
              <a:rPr lang="en-US" sz="2000" baseline="-25000" dirty="0" err="1" smtClean="0"/>
              <a:t>n</a:t>
            </a:r>
            <a:r>
              <a:rPr lang="el-GR" sz="2000" dirty="0" smtClean="0"/>
              <a:t>θ</a:t>
            </a:r>
            <a:r>
              <a:rPr lang="en-US" sz="2000" baseline="-25000" dirty="0" smtClean="0"/>
              <a:t>n</a:t>
            </a:r>
            <a:r>
              <a:rPr lang="en-US" sz="2000" dirty="0" smtClean="0"/>
              <a:t> + b</a:t>
            </a:r>
            <a:endParaRPr lang="en-US" sz="2000" baseline="-25000" dirty="0"/>
          </a:p>
          <a:p>
            <a:r>
              <a:rPr lang="en-US" sz="2000" dirty="0" smtClean="0"/>
              <a:t>If x</a:t>
            </a:r>
            <a:r>
              <a:rPr lang="en-US" sz="2000" baseline="-25000" dirty="0" smtClean="0"/>
              <a:t>1</a:t>
            </a:r>
            <a:r>
              <a:rPr lang="el-GR" sz="2000" dirty="0"/>
              <a:t>θ</a:t>
            </a:r>
            <a:r>
              <a:rPr lang="en-US" sz="2000" baseline="-25000" dirty="0"/>
              <a:t>1</a:t>
            </a:r>
            <a:r>
              <a:rPr lang="en-US" sz="2000" dirty="0"/>
              <a:t> + x</a:t>
            </a:r>
            <a:r>
              <a:rPr lang="en-US" sz="2000" baseline="-25000" dirty="0"/>
              <a:t>2</a:t>
            </a:r>
            <a:r>
              <a:rPr lang="el-GR" sz="2000" dirty="0"/>
              <a:t>θ</a:t>
            </a:r>
            <a:r>
              <a:rPr lang="en-US" sz="2000" baseline="-25000" dirty="0"/>
              <a:t>2</a:t>
            </a:r>
            <a:r>
              <a:rPr lang="en-US" sz="2000" dirty="0"/>
              <a:t> + … + </a:t>
            </a:r>
            <a:r>
              <a:rPr lang="en-US" sz="2000" dirty="0" err="1"/>
              <a:t>x</a:t>
            </a:r>
            <a:r>
              <a:rPr lang="en-US" sz="2000" baseline="-25000" dirty="0" err="1"/>
              <a:t>n</a:t>
            </a:r>
            <a:r>
              <a:rPr lang="el-GR" sz="2000" dirty="0"/>
              <a:t>θ</a:t>
            </a:r>
            <a:r>
              <a:rPr lang="en-US" sz="2000" baseline="-25000" dirty="0"/>
              <a:t>n</a:t>
            </a:r>
            <a:r>
              <a:rPr lang="en-US" sz="2000" dirty="0"/>
              <a:t> + </a:t>
            </a:r>
            <a:r>
              <a:rPr lang="en-US" sz="2000" dirty="0" smtClean="0"/>
              <a:t>b &gt; 0, positive example</a:t>
            </a:r>
          </a:p>
          <a:p>
            <a:r>
              <a:rPr lang="en-US" sz="2000" dirty="0"/>
              <a:t>If x</a:t>
            </a:r>
            <a:r>
              <a:rPr lang="en-US" sz="2000" baseline="-25000" dirty="0"/>
              <a:t>1</a:t>
            </a:r>
            <a:r>
              <a:rPr lang="el-GR" sz="2000" dirty="0"/>
              <a:t>θ</a:t>
            </a:r>
            <a:r>
              <a:rPr lang="en-US" sz="2000" baseline="-25000" dirty="0"/>
              <a:t>1</a:t>
            </a:r>
            <a:r>
              <a:rPr lang="en-US" sz="2000" dirty="0"/>
              <a:t> + x</a:t>
            </a:r>
            <a:r>
              <a:rPr lang="en-US" sz="2000" baseline="-25000" dirty="0"/>
              <a:t>2</a:t>
            </a:r>
            <a:r>
              <a:rPr lang="el-GR" sz="2000" dirty="0"/>
              <a:t>θ</a:t>
            </a:r>
            <a:r>
              <a:rPr lang="en-US" sz="2000" baseline="-25000" dirty="0"/>
              <a:t>2</a:t>
            </a:r>
            <a:r>
              <a:rPr lang="en-US" sz="2000" dirty="0"/>
              <a:t> + … + </a:t>
            </a:r>
            <a:r>
              <a:rPr lang="en-US" sz="2000" dirty="0" err="1"/>
              <a:t>x</a:t>
            </a:r>
            <a:r>
              <a:rPr lang="en-US" sz="2000" baseline="-25000" dirty="0" err="1"/>
              <a:t>n</a:t>
            </a:r>
            <a:r>
              <a:rPr lang="el-GR" sz="2000" dirty="0"/>
              <a:t>θ</a:t>
            </a:r>
            <a:r>
              <a:rPr lang="en-US" sz="2000" baseline="-25000" dirty="0"/>
              <a:t>n</a:t>
            </a:r>
            <a:r>
              <a:rPr lang="en-US" sz="2000" dirty="0"/>
              <a:t> + b </a:t>
            </a:r>
            <a:r>
              <a:rPr lang="en-US" sz="2000" dirty="0" smtClean="0"/>
              <a:t>&lt; </a:t>
            </a:r>
            <a:r>
              <a:rPr lang="en-US" sz="2000" dirty="0"/>
              <a:t>0, </a:t>
            </a:r>
            <a:r>
              <a:rPr lang="en-US" sz="2000" dirty="0" smtClean="0"/>
              <a:t>negative example</a:t>
            </a:r>
            <a:endParaRPr lang="en-US" sz="2000" dirty="0"/>
          </a:p>
          <a:p>
            <a:pPr marL="0" indent="0">
              <a:buNone/>
            </a:pPr>
            <a:endParaRPr lang="en-US" sz="2000" dirty="0"/>
          </a:p>
        </p:txBody>
      </p:sp>
      <p:sp>
        <p:nvSpPr>
          <p:cNvPr id="23" name="Slide Number Placeholder 5"/>
          <p:cNvSpPr>
            <a:spLocks noGrp="1"/>
          </p:cNvSpPr>
          <p:nvPr>
            <p:ph type="sldNum" sz="quarter" idx="4294967295"/>
          </p:nvPr>
        </p:nvSpPr>
        <p:spPr>
          <a:xfrm>
            <a:off x="8129016" y="5734050"/>
            <a:ext cx="609600" cy="521208"/>
          </a:xfrm>
          <a:prstGeom prst="rect">
            <a:avLst/>
          </a:prstGeom>
        </p:spPr>
        <p:txBody>
          <a:bodyPr/>
          <a:lstStyle/>
          <a:p>
            <a:fld id="{E2F40F60-D468-4676-B9FC-700B9290C481}" type="slidenum">
              <a:rPr lang="en-US"/>
              <a:pPr/>
              <a:t>4</a:t>
            </a:fld>
            <a:endParaRPr lang="en-US"/>
          </a:p>
        </p:txBody>
      </p:sp>
      <p:sp>
        <p:nvSpPr>
          <p:cNvPr id="429060" name="Line 4"/>
          <p:cNvSpPr>
            <a:spLocks noChangeShapeType="1"/>
          </p:cNvSpPr>
          <p:nvPr/>
        </p:nvSpPr>
        <p:spPr bwMode="auto">
          <a:xfrm flipV="1">
            <a:off x="2438400" y="3352800"/>
            <a:ext cx="0" cy="2895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1" name="Line 5"/>
          <p:cNvSpPr>
            <a:spLocks noChangeShapeType="1"/>
          </p:cNvSpPr>
          <p:nvPr/>
        </p:nvSpPr>
        <p:spPr bwMode="auto">
          <a:xfrm>
            <a:off x="2438400" y="6248400"/>
            <a:ext cx="3505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2" name="Line 6"/>
          <p:cNvSpPr>
            <a:spLocks noChangeShapeType="1"/>
          </p:cNvSpPr>
          <p:nvPr/>
        </p:nvSpPr>
        <p:spPr bwMode="auto">
          <a:xfrm>
            <a:off x="2590800" y="4114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3" name="Line 7"/>
          <p:cNvSpPr>
            <a:spLocks noChangeShapeType="1"/>
          </p:cNvSpPr>
          <p:nvPr/>
        </p:nvSpPr>
        <p:spPr bwMode="auto">
          <a:xfrm>
            <a:off x="2743200" y="5257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4" name="Line 8"/>
          <p:cNvSpPr>
            <a:spLocks noChangeShapeType="1"/>
          </p:cNvSpPr>
          <p:nvPr/>
        </p:nvSpPr>
        <p:spPr bwMode="auto">
          <a:xfrm>
            <a:off x="3810000" y="5638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429065" name="Group 9"/>
          <p:cNvGrpSpPr>
            <a:grpSpLocks/>
          </p:cNvGrpSpPr>
          <p:nvPr/>
        </p:nvGrpSpPr>
        <p:grpSpPr bwMode="auto">
          <a:xfrm>
            <a:off x="3581400" y="3810000"/>
            <a:ext cx="152400" cy="152400"/>
            <a:chOff x="1392" y="2544"/>
            <a:chExt cx="96" cy="96"/>
          </a:xfrm>
        </p:grpSpPr>
        <p:sp>
          <p:nvSpPr>
            <p:cNvPr id="429066" name="Line 10"/>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7" name="Line 11"/>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29068" name="Group 12"/>
          <p:cNvGrpSpPr>
            <a:grpSpLocks/>
          </p:cNvGrpSpPr>
          <p:nvPr/>
        </p:nvGrpSpPr>
        <p:grpSpPr bwMode="auto">
          <a:xfrm>
            <a:off x="4876800" y="4724400"/>
            <a:ext cx="152400" cy="152400"/>
            <a:chOff x="1392" y="2544"/>
            <a:chExt cx="96" cy="96"/>
          </a:xfrm>
        </p:grpSpPr>
        <p:sp>
          <p:nvSpPr>
            <p:cNvPr id="429069" name="Line 13"/>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70" name="Line 14"/>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29071" name="Group 15"/>
          <p:cNvGrpSpPr>
            <a:grpSpLocks/>
          </p:cNvGrpSpPr>
          <p:nvPr/>
        </p:nvGrpSpPr>
        <p:grpSpPr bwMode="auto">
          <a:xfrm>
            <a:off x="5715000" y="4114800"/>
            <a:ext cx="152400" cy="152400"/>
            <a:chOff x="1392" y="2544"/>
            <a:chExt cx="96" cy="96"/>
          </a:xfrm>
        </p:grpSpPr>
        <p:sp>
          <p:nvSpPr>
            <p:cNvPr id="429072" name="Line 16"/>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73" name="Line 17"/>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429074" name="Line 18"/>
          <p:cNvSpPr>
            <a:spLocks noChangeShapeType="1"/>
          </p:cNvSpPr>
          <p:nvPr/>
        </p:nvSpPr>
        <p:spPr bwMode="auto">
          <a:xfrm>
            <a:off x="2514600" y="3200400"/>
            <a:ext cx="2590800" cy="3276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 name="TextBox 1"/>
          <p:cNvSpPr txBox="1"/>
          <p:nvPr/>
        </p:nvSpPr>
        <p:spPr>
          <a:xfrm>
            <a:off x="2667000" y="3048000"/>
            <a:ext cx="2362200" cy="369332"/>
          </a:xfrm>
          <a:prstGeom prst="rect">
            <a:avLst/>
          </a:prstGeom>
          <a:noFill/>
        </p:spPr>
        <p:txBody>
          <a:bodyPr wrap="square" rtlCol="0">
            <a:spAutoFit/>
          </a:bodyPr>
          <a:lstStyle/>
          <a:p>
            <a:r>
              <a:rPr lang="en-US" dirty="0" smtClean="0"/>
              <a:t>Separating plane</a:t>
            </a:r>
            <a:endParaRPr lang="en-US" dirty="0"/>
          </a:p>
        </p:txBody>
      </p:sp>
    </p:spTree>
    <p:extLst>
      <p:ext uri="{BB962C8B-B14F-4D97-AF65-F5344CB8AC3E}">
        <p14:creationId xmlns:p14="http://schemas.microsoft.com/office/powerpoint/2010/main" val="11986251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p:txBody>
          <a:bodyPr/>
          <a:lstStyle/>
          <a:p>
            <a:r>
              <a:rPr lang="en-US" dirty="0" smtClean="0"/>
              <a:t>Find “interest points”</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7768" y="1690198"/>
            <a:ext cx="2397798" cy="3191055"/>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33221" y="1693553"/>
            <a:ext cx="2395278" cy="3187700"/>
          </a:xfrm>
          <a:prstGeom prst="rect">
            <a:avLst/>
          </a:prstGeom>
        </p:spPr>
      </p:pic>
      <p:pic>
        <p:nvPicPr>
          <p:cNvPr id="8" name="Picture 7" descr="fig2.png"/>
          <p:cNvPicPr>
            <a:picLocks/>
          </p:cNvPicPr>
          <p:nvPr/>
        </p:nvPicPr>
        <p:blipFill>
          <a:blip r:embed="rId5" cstate="screen">
            <a:extLst>
              <a:ext uri="{28A0092B-C50C-407E-A947-70E740481C1C}">
                <a14:useLocalDpi xmlns:a14="http://schemas.microsoft.com/office/drawing/2010/main"/>
              </a:ext>
            </a:extLst>
          </a:blip>
          <a:srcRect/>
          <a:stretch>
            <a:fillRect/>
          </a:stretch>
        </p:blipFill>
        <p:spPr>
          <a:xfrm>
            <a:off x="1860467" y="1692110"/>
            <a:ext cx="2395728" cy="3191256"/>
          </a:xfrm>
          <a:prstGeom prst="rect">
            <a:avLst/>
          </a:prstGeom>
        </p:spPr>
      </p:pic>
      <p:pic>
        <p:nvPicPr>
          <p:cNvPr id="10" name="Picture 9" descr="fig1.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4933868" y="1693553"/>
            <a:ext cx="2395728" cy="3155130"/>
          </a:xfrm>
          <a:prstGeom prst="rect">
            <a:avLst/>
          </a:prstGeom>
        </p:spPr>
      </p:pic>
    </p:spTree>
    <p:extLst>
      <p:ext uri="{BB962C8B-B14F-4D97-AF65-F5344CB8AC3E}">
        <p14:creationId xmlns:p14="http://schemas.microsoft.com/office/powerpoint/2010/main" val="4685825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3" name="Picture 3"/>
          <p:cNvPicPr>
            <a:picLocks noChangeAspect="1" noChangeArrowheads="1"/>
          </p:cNvPicPr>
          <p:nvPr/>
        </p:nvPicPr>
        <p:blipFill>
          <a:blip r:embed="rId3"/>
          <a:srcRect/>
          <a:stretch>
            <a:fillRect/>
          </a:stretch>
        </p:blipFill>
        <p:spPr bwMode="auto">
          <a:xfrm>
            <a:off x="1371600" y="990600"/>
            <a:ext cx="6119813" cy="5775325"/>
          </a:xfrm>
          <a:prstGeom prst="rect">
            <a:avLst/>
          </a:prstGeom>
          <a:noFill/>
          <a:ln w="9525">
            <a:noFill/>
            <a:miter lim="800000"/>
            <a:headEnd/>
            <a:tailEnd/>
          </a:ln>
        </p:spPr>
      </p:pic>
      <p:sp>
        <p:nvSpPr>
          <p:cNvPr id="102404" name="Text Box 4"/>
          <p:cNvSpPr txBox="1">
            <a:spLocks noChangeArrowheads="1"/>
          </p:cNvSpPr>
          <p:nvPr/>
        </p:nvSpPr>
        <p:spPr bwMode="auto">
          <a:xfrm>
            <a:off x="7246938" y="6534150"/>
            <a:ext cx="1820862" cy="336550"/>
          </a:xfrm>
          <a:prstGeom prst="rect">
            <a:avLst/>
          </a:prstGeom>
          <a:noFill/>
          <a:ln w="9525">
            <a:noFill/>
            <a:miter lim="800000"/>
            <a:headEnd/>
            <a:tailEnd/>
          </a:ln>
        </p:spPr>
        <p:txBody>
          <a:bodyPr wrap="none">
            <a:prstTxWarp prst="textNoShape">
              <a:avLst/>
            </a:prstTxWarp>
            <a:spAutoFit/>
          </a:bodyPr>
          <a:lstStyle/>
          <a:p>
            <a:r>
              <a:rPr lang="en-US" sz="1600">
                <a:solidFill>
                  <a:srgbClr val="000000"/>
                </a:solidFill>
                <a:latin typeface="Times New Roman" charset="0"/>
              </a:rPr>
              <a:t>Fei-Fei et al. 2005</a:t>
            </a:r>
          </a:p>
        </p:txBody>
      </p:sp>
      <p:sp>
        <p:nvSpPr>
          <p:cNvPr id="5" name="Rectangle 2"/>
          <p:cNvSpPr txBox="1">
            <a:spLocks noChangeArrowheads="1"/>
          </p:cNvSpPr>
          <p:nvPr/>
        </p:nvSpPr>
        <p:spPr>
          <a:xfrm>
            <a:off x="457200" y="304800"/>
            <a:ext cx="8229600" cy="914400"/>
          </a:xfrm>
          <a:prstGeom prst="rect">
            <a:avLst/>
          </a:prstGeom>
        </p:spPr>
        <p:txBody>
          <a:bodyPr/>
          <a:lstStyle>
            <a:lvl1pPr algn="ctr" rtl="0" eaLnBrk="0" fontAlgn="base" hangingPunct="0">
              <a:spcBef>
                <a:spcPct val="0"/>
              </a:spcBef>
              <a:spcAft>
                <a:spcPct val="0"/>
              </a:spcAft>
              <a:defRPr sz="3600" baseline="0">
                <a:solidFill>
                  <a:srgbClr val="0000FF"/>
                </a:solidFill>
                <a:effectLst>
                  <a:outerShdw blurRad="38100" dist="38100" dir="2700000" algn="tl">
                    <a:srgbClr val="DDDDDD"/>
                  </a:outerShdw>
                </a:effectLst>
                <a:latin typeface="Calibri"/>
                <a:ea typeface="+mj-ea"/>
                <a:cs typeface="Calibri"/>
              </a:defRPr>
            </a:lvl1pPr>
            <a:lvl2pPr algn="ctr" rtl="0" eaLnBrk="0" fontAlgn="base" hangingPunct="0">
              <a:spcBef>
                <a:spcPct val="0"/>
              </a:spcBef>
              <a:spcAft>
                <a:spcPct val="0"/>
              </a:spcAft>
              <a:defRPr sz="3600">
                <a:solidFill>
                  <a:srgbClr val="0000FF"/>
                </a:solidFill>
                <a:effectLst>
                  <a:outerShdw blurRad="38100" dist="38100" dir="2700000" algn="tl">
                    <a:srgbClr val="DDDDDD"/>
                  </a:outerShdw>
                </a:effectLst>
                <a:latin typeface="Arial" charset="0"/>
                <a:ea typeface="Osaka" charset="-128"/>
                <a:cs typeface="Osaka" charset="-128"/>
              </a:defRPr>
            </a:lvl2pPr>
            <a:lvl3pPr algn="ctr" rtl="0" eaLnBrk="0" fontAlgn="base" hangingPunct="0">
              <a:spcBef>
                <a:spcPct val="0"/>
              </a:spcBef>
              <a:spcAft>
                <a:spcPct val="0"/>
              </a:spcAft>
              <a:defRPr sz="3600">
                <a:solidFill>
                  <a:srgbClr val="0000FF"/>
                </a:solidFill>
                <a:effectLst>
                  <a:outerShdw blurRad="38100" dist="38100" dir="2700000" algn="tl">
                    <a:srgbClr val="DDDDDD"/>
                  </a:outerShdw>
                </a:effectLst>
                <a:latin typeface="Arial" charset="0"/>
                <a:ea typeface="Osaka" charset="-128"/>
                <a:cs typeface="Osaka" charset="-128"/>
              </a:defRPr>
            </a:lvl3pPr>
            <a:lvl4pPr algn="ctr" rtl="0" eaLnBrk="0" fontAlgn="base" hangingPunct="0">
              <a:spcBef>
                <a:spcPct val="0"/>
              </a:spcBef>
              <a:spcAft>
                <a:spcPct val="0"/>
              </a:spcAft>
              <a:defRPr sz="3600">
                <a:solidFill>
                  <a:srgbClr val="0000FF"/>
                </a:solidFill>
                <a:effectLst>
                  <a:outerShdw blurRad="38100" dist="38100" dir="2700000" algn="tl">
                    <a:srgbClr val="DDDDDD"/>
                  </a:outerShdw>
                </a:effectLst>
                <a:latin typeface="Arial" charset="0"/>
                <a:ea typeface="Osaka" charset="-128"/>
                <a:cs typeface="Osaka" charset="-128"/>
              </a:defRPr>
            </a:lvl4pPr>
            <a:lvl5pPr algn="ctr" rtl="0" eaLnBrk="0" fontAlgn="base" hangingPunct="0">
              <a:spcBef>
                <a:spcPct val="0"/>
              </a:spcBef>
              <a:spcAft>
                <a:spcPct val="0"/>
              </a:spcAft>
              <a:defRPr sz="3600">
                <a:solidFill>
                  <a:srgbClr val="0000FF"/>
                </a:solidFill>
                <a:effectLst>
                  <a:outerShdw blurRad="38100" dist="38100" dir="2700000" algn="tl">
                    <a:srgbClr val="DDDDDD"/>
                  </a:outerShdw>
                </a:effectLst>
                <a:latin typeface="Arial" charset="0"/>
                <a:ea typeface="Osaka" charset="-128"/>
                <a:cs typeface="Osaka" charset="-128"/>
              </a:defRPr>
            </a:lvl5pPr>
            <a:lvl6pPr marL="457200" algn="ctr" rtl="0" fontAlgn="base">
              <a:spcBef>
                <a:spcPct val="0"/>
              </a:spcBef>
              <a:spcAft>
                <a:spcPct val="0"/>
              </a:spcAft>
              <a:defRPr sz="3600">
                <a:solidFill>
                  <a:srgbClr val="0000FF"/>
                </a:solidFill>
                <a:effectLst>
                  <a:outerShdw blurRad="38100" dist="38100" dir="2700000" algn="tl">
                    <a:srgbClr val="DDDDDD"/>
                  </a:outerShdw>
                </a:effectLst>
                <a:latin typeface="Arial" charset="0"/>
                <a:ea typeface="Osaka" charset="-128"/>
                <a:cs typeface="Osaka" charset="-128"/>
              </a:defRPr>
            </a:lvl6pPr>
            <a:lvl7pPr marL="914400" algn="ctr" rtl="0" fontAlgn="base">
              <a:spcBef>
                <a:spcPct val="0"/>
              </a:spcBef>
              <a:spcAft>
                <a:spcPct val="0"/>
              </a:spcAft>
              <a:defRPr sz="3600">
                <a:solidFill>
                  <a:srgbClr val="0000FF"/>
                </a:solidFill>
                <a:effectLst>
                  <a:outerShdw blurRad="38100" dist="38100" dir="2700000" algn="tl">
                    <a:srgbClr val="DDDDDD"/>
                  </a:outerShdw>
                </a:effectLst>
                <a:latin typeface="Arial" charset="0"/>
                <a:ea typeface="Osaka" charset="-128"/>
                <a:cs typeface="Osaka" charset="-128"/>
              </a:defRPr>
            </a:lvl7pPr>
            <a:lvl8pPr marL="1371600" algn="ctr" rtl="0" fontAlgn="base">
              <a:spcBef>
                <a:spcPct val="0"/>
              </a:spcBef>
              <a:spcAft>
                <a:spcPct val="0"/>
              </a:spcAft>
              <a:defRPr sz="3600">
                <a:solidFill>
                  <a:srgbClr val="0000FF"/>
                </a:solidFill>
                <a:effectLst>
                  <a:outerShdw blurRad="38100" dist="38100" dir="2700000" algn="tl">
                    <a:srgbClr val="DDDDDD"/>
                  </a:outerShdw>
                </a:effectLst>
                <a:latin typeface="Arial" charset="0"/>
                <a:ea typeface="Osaka" charset="-128"/>
                <a:cs typeface="Osaka" charset="-128"/>
              </a:defRPr>
            </a:lvl8pPr>
            <a:lvl9pPr marL="1828800" algn="ctr" rtl="0" fontAlgn="base">
              <a:spcBef>
                <a:spcPct val="0"/>
              </a:spcBef>
              <a:spcAft>
                <a:spcPct val="0"/>
              </a:spcAft>
              <a:defRPr sz="3600">
                <a:solidFill>
                  <a:srgbClr val="0000FF"/>
                </a:solidFill>
                <a:effectLst>
                  <a:outerShdw blurRad="38100" dist="38100" dir="2700000" algn="tl">
                    <a:srgbClr val="DDDDDD"/>
                  </a:outerShdw>
                </a:effectLst>
                <a:latin typeface="Arial" charset="0"/>
                <a:ea typeface="Osaka" charset="-128"/>
                <a:cs typeface="Osaka" charset="-128"/>
              </a:defRPr>
            </a:lvl9pPr>
          </a:lstStyle>
          <a:p>
            <a:r>
              <a:rPr lang="en-US" dirty="0" smtClean="0">
                <a:ea typeface="Osaka"/>
              </a:rPr>
              <a:t>Build a "visual vocabulary"</a:t>
            </a:r>
            <a:endParaRPr lang="en-US" dirty="0">
              <a:ea typeface="Osaka"/>
            </a:endParaRPr>
          </a:p>
        </p:txBody>
      </p:sp>
    </p:spTree>
    <p:extLst>
      <p:ext uri="{BB962C8B-B14F-4D97-AF65-F5344CB8AC3E}">
        <p14:creationId xmlns:p14="http://schemas.microsoft.com/office/powerpoint/2010/main" val="1843487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features to words</a:t>
            </a:r>
            <a:endParaRPr lang="en-US" dirty="0"/>
          </a:p>
        </p:txBody>
      </p:sp>
      <p:sp>
        <p:nvSpPr>
          <p:cNvPr id="3" name="Content Placeholder 2"/>
          <p:cNvSpPr>
            <a:spLocks noGrp="1"/>
          </p:cNvSpPr>
          <p:nvPr>
            <p:ph idx="1"/>
          </p:nvPr>
        </p:nvSpPr>
        <p:spPr/>
        <p:txBody>
          <a:bodyPr/>
          <a:lstStyle/>
          <a:p>
            <a:r>
              <a:rPr lang="en-US" dirty="0" smtClean="0"/>
              <a:t>Given a feature in a new image, assign it to the closest visual word in the clustered “vocabulary”</a:t>
            </a:r>
            <a:endParaRPr lang="en-US" dirty="0"/>
          </a:p>
        </p:txBody>
      </p:sp>
      <p:sp>
        <p:nvSpPr>
          <p:cNvPr id="4" name="Line 47"/>
          <p:cNvSpPr>
            <a:spLocks noChangeShapeType="1"/>
          </p:cNvSpPr>
          <p:nvPr/>
        </p:nvSpPr>
        <p:spPr bwMode="auto">
          <a:xfrm flipV="1">
            <a:off x="3200400" y="3035300"/>
            <a:ext cx="0" cy="3270250"/>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sz="2400">
              <a:solidFill>
                <a:prstClr val="black"/>
              </a:solidFill>
              <a:latin typeface="Times New Roman" charset="0"/>
            </a:endParaRPr>
          </a:p>
        </p:txBody>
      </p:sp>
      <p:sp>
        <p:nvSpPr>
          <p:cNvPr id="5" name="Line 48"/>
          <p:cNvSpPr>
            <a:spLocks noChangeShapeType="1"/>
          </p:cNvSpPr>
          <p:nvPr/>
        </p:nvSpPr>
        <p:spPr bwMode="auto">
          <a:xfrm>
            <a:off x="3200400" y="6305550"/>
            <a:ext cx="3810000" cy="3175"/>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sz="2400">
              <a:solidFill>
                <a:prstClr val="black"/>
              </a:solidFill>
              <a:latin typeface="Times New Roman" charset="0"/>
            </a:endParaRPr>
          </a:p>
        </p:txBody>
      </p:sp>
      <p:sp>
        <p:nvSpPr>
          <p:cNvPr id="6" name="Line 49"/>
          <p:cNvSpPr>
            <a:spLocks noChangeShapeType="1"/>
          </p:cNvSpPr>
          <p:nvPr/>
        </p:nvSpPr>
        <p:spPr bwMode="auto">
          <a:xfrm flipV="1">
            <a:off x="3200400" y="4627563"/>
            <a:ext cx="2819400" cy="1677987"/>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sz="2400">
              <a:solidFill>
                <a:prstClr val="black"/>
              </a:solidFill>
              <a:latin typeface="Times New Roman" charset="0"/>
            </a:endParaRPr>
          </a:p>
        </p:txBody>
      </p:sp>
      <p:sp>
        <p:nvSpPr>
          <p:cNvPr id="7" name="Oval 50"/>
          <p:cNvSpPr>
            <a:spLocks noChangeAspect="1" noChangeArrowheads="1"/>
          </p:cNvSpPr>
          <p:nvPr/>
        </p:nvSpPr>
        <p:spPr bwMode="auto">
          <a:xfrm>
            <a:off x="4151313" y="4860925"/>
            <a:ext cx="173037" cy="158750"/>
          </a:xfrm>
          <a:prstGeom prst="ellipse">
            <a:avLst/>
          </a:prstGeom>
          <a:solidFill>
            <a:srgbClr val="FF0000"/>
          </a:solidFill>
          <a:ln w="19050">
            <a:noFill/>
            <a:round/>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8" name="Oval 58"/>
          <p:cNvSpPr>
            <a:spLocks noChangeAspect="1" noChangeArrowheads="1"/>
          </p:cNvSpPr>
          <p:nvPr/>
        </p:nvSpPr>
        <p:spPr bwMode="auto">
          <a:xfrm>
            <a:off x="5105400" y="4102100"/>
            <a:ext cx="173038" cy="158750"/>
          </a:xfrm>
          <a:prstGeom prst="ellipse">
            <a:avLst/>
          </a:prstGeom>
          <a:solidFill>
            <a:srgbClr val="008000"/>
          </a:solidFill>
          <a:ln w="19050">
            <a:noFill/>
            <a:round/>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9" name="Oval 63"/>
          <p:cNvSpPr>
            <a:spLocks noChangeAspect="1" noChangeArrowheads="1"/>
          </p:cNvSpPr>
          <p:nvPr/>
        </p:nvSpPr>
        <p:spPr bwMode="auto">
          <a:xfrm>
            <a:off x="5846763" y="5702300"/>
            <a:ext cx="173037" cy="158750"/>
          </a:xfrm>
          <a:prstGeom prst="ellipse">
            <a:avLst/>
          </a:prstGeom>
          <a:solidFill>
            <a:srgbClr val="00FFFF"/>
          </a:solidFill>
          <a:ln w="19050">
            <a:noFill/>
            <a:round/>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1" name="Rectangle 10"/>
          <p:cNvSpPr/>
          <p:nvPr/>
        </p:nvSpPr>
        <p:spPr>
          <a:xfrm>
            <a:off x="6089154" y="5543034"/>
            <a:ext cx="313044" cy="369332"/>
          </a:xfrm>
          <a:prstGeom prst="rect">
            <a:avLst/>
          </a:prstGeom>
        </p:spPr>
        <p:txBody>
          <a:bodyPr wrap="none">
            <a:spAutoFit/>
          </a:bodyPr>
          <a:lstStyle/>
          <a:p>
            <a:r>
              <a:rPr lang="en-US" sz="2400" dirty="0" smtClean="0">
                <a:solidFill>
                  <a:prstClr val="black"/>
                </a:solidFill>
                <a:latin typeface="Times New Roman" charset="0"/>
              </a:rPr>
              <a:t>3</a:t>
            </a:r>
            <a:endParaRPr lang="en-US" sz="2400" dirty="0">
              <a:solidFill>
                <a:prstClr val="black"/>
              </a:solidFill>
              <a:latin typeface="Times New Roman" charset="0"/>
            </a:endParaRPr>
          </a:p>
        </p:txBody>
      </p:sp>
      <p:sp>
        <p:nvSpPr>
          <p:cNvPr id="12" name="Rectangle 11"/>
          <p:cNvSpPr/>
          <p:nvPr/>
        </p:nvSpPr>
        <p:spPr>
          <a:xfrm>
            <a:off x="5339854" y="3968234"/>
            <a:ext cx="313044" cy="369332"/>
          </a:xfrm>
          <a:prstGeom prst="rect">
            <a:avLst/>
          </a:prstGeom>
        </p:spPr>
        <p:txBody>
          <a:bodyPr wrap="none">
            <a:spAutoFit/>
          </a:bodyPr>
          <a:lstStyle/>
          <a:p>
            <a:r>
              <a:rPr lang="en-US" sz="2400" dirty="0">
                <a:solidFill>
                  <a:prstClr val="black"/>
                </a:solidFill>
                <a:latin typeface="Times New Roman" charset="0"/>
              </a:rPr>
              <a:t>2</a:t>
            </a:r>
          </a:p>
        </p:txBody>
      </p:sp>
      <p:sp>
        <p:nvSpPr>
          <p:cNvPr id="13" name="Rectangle 12"/>
          <p:cNvSpPr/>
          <p:nvPr/>
        </p:nvSpPr>
        <p:spPr>
          <a:xfrm>
            <a:off x="4209554" y="4476234"/>
            <a:ext cx="313044" cy="369332"/>
          </a:xfrm>
          <a:prstGeom prst="rect">
            <a:avLst/>
          </a:prstGeom>
        </p:spPr>
        <p:txBody>
          <a:bodyPr wrap="none">
            <a:spAutoFit/>
          </a:bodyPr>
          <a:lstStyle/>
          <a:p>
            <a:r>
              <a:rPr lang="en-US" sz="2400" dirty="0" smtClean="0">
                <a:solidFill>
                  <a:prstClr val="black"/>
                </a:solidFill>
                <a:latin typeface="Times New Roman" charset="0"/>
              </a:rPr>
              <a:t>1</a:t>
            </a:r>
            <a:endParaRPr lang="en-US" sz="2400" dirty="0">
              <a:solidFill>
                <a:prstClr val="black"/>
              </a:solidFill>
              <a:latin typeface="Times New Roman" charset="0"/>
            </a:endParaRPr>
          </a:p>
        </p:txBody>
      </p:sp>
      <p:grpSp>
        <p:nvGrpSpPr>
          <p:cNvPr id="29" name="Group 28"/>
          <p:cNvGrpSpPr/>
          <p:nvPr/>
        </p:nvGrpSpPr>
        <p:grpSpPr>
          <a:xfrm>
            <a:off x="215764" y="2797175"/>
            <a:ext cx="1845577" cy="1817390"/>
            <a:chOff x="215764" y="2797175"/>
            <a:chExt cx="1845577" cy="1817390"/>
          </a:xfrm>
        </p:grpSpPr>
        <p:grpSp>
          <p:nvGrpSpPr>
            <p:cNvPr id="18" name="Group 2"/>
            <p:cNvGrpSpPr>
              <a:grpSpLocks/>
            </p:cNvGrpSpPr>
            <p:nvPr/>
          </p:nvGrpSpPr>
          <p:grpSpPr bwMode="auto">
            <a:xfrm>
              <a:off x="952500" y="2797175"/>
              <a:ext cx="555625" cy="1000125"/>
              <a:chOff x="2532" y="1542"/>
              <a:chExt cx="184" cy="332"/>
            </a:xfrm>
          </p:grpSpPr>
          <p:sp>
            <p:nvSpPr>
              <p:cNvPr id="19"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20"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sz="2400">
                  <a:solidFill>
                    <a:prstClr val="black"/>
                  </a:solidFill>
                  <a:latin typeface="Times New Roman" charset="0"/>
                </a:endParaRPr>
              </a:p>
            </p:txBody>
          </p:sp>
          <p:sp>
            <p:nvSpPr>
              <p:cNvPr id="21"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sz="2400">
                  <a:solidFill>
                    <a:prstClr val="black"/>
                  </a:solidFill>
                  <a:latin typeface="Times New Roman" charset="0"/>
                </a:endParaRPr>
              </a:p>
            </p:txBody>
          </p:sp>
          <p:sp>
            <p:nvSpPr>
              <p:cNvPr id="22"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sz="2400">
                  <a:solidFill>
                    <a:prstClr val="black"/>
                  </a:solidFill>
                  <a:latin typeface="Times New Roman" charset="0"/>
                </a:endParaRPr>
              </a:p>
            </p:txBody>
          </p:sp>
          <p:sp>
            <p:nvSpPr>
              <p:cNvPr id="23"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sz="2400">
                  <a:solidFill>
                    <a:prstClr val="black"/>
                  </a:solidFill>
                  <a:latin typeface="Times New Roman" charset="0"/>
                </a:endParaRPr>
              </a:p>
            </p:txBody>
          </p:sp>
          <p:sp>
            <p:nvSpPr>
              <p:cNvPr id="24"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sz="2400">
                  <a:solidFill>
                    <a:prstClr val="black"/>
                  </a:solidFill>
                  <a:latin typeface="Times New Roman" charset="0"/>
                </a:endParaRPr>
              </a:p>
            </p:txBody>
          </p:sp>
        </p:grpSp>
        <p:sp>
          <p:nvSpPr>
            <p:cNvPr id="25" name="Rectangle 24"/>
            <p:cNvSpPr/>
            <p:nvPr/>
          </p:nvSpPr>
          <p:spPr>
            <a:xfrm>
              <a:off x="215764" y="3968234"/>
              <a:ext cx="1845577" cy="646331"/>
            </a:xfrm>
            <a:prstGeom prst="rect">
              <a:avLst/>
            </a:prstGeom>
          </p:spPr>
          <p:txBody>
            <a:bodyPr wrap="none">
              <a:spAutoFit/>
            </a:bodyPr>
            <a:lstStyle/>
            <a:p>
              <a:r>
                <a:rPr lang="en-US" sz="2400" dirty="0" smtClean="0">
                  <a:solidFill>
                    <a:prstClr val="black"/>
                  </a:solidFill>
                  <a:latin typeface="Calibri"/>
                  <a:cs typeface="Calibri"/>
                </a:rPr>
                <a:t>128d SIFT feature</a:t>
              </a:r>
            </a:p>
            <a:p>
              <a:r>
                <a:rPr lang="en-US" sz="2400" dirty="0">
                  <a:solidFill>
                    <a:prstClr val="black"/>
                  </a:solidFill>
                  <a:latin typeface="Calibri"/>
                  <a:cs typeface="Calibri"/>
                </a:rPr>
                <a:t>f</a:t>
              </a:r>
              <a:r>
                <a:rPr lang="en-US" sz="2400" dirty="0" smtClean="0">
                  <a:solidFill>
                    <a:prstClr val="black"/>
                  </a:solidFill>
                  <a:latin typeface="Calibri"/>
                  <a:cs typeface="Calibri"/>
                </a:rPr>
                <a:t>rom image patch</a:t>
              </a:r>
              <a:endParaRPr lang="en-US" sz="2400" dirty="0">
                <a:solidFill>
                  <a:prstClr val="black"/>
                </a:solidFill>
                <a:latin typeface="Calibri"/>
                <a:cs typeface="Calibri"/>
              </a:endParaRPr>
            </a:p>
          </p:txBody>
        </p:sp>
      </p:grpSp>
      <p:grpSp>
        <p:nvGrpSpPr>
          <p:cNvPr id="30" name="Group 29"/>
          <p:cNvGrpSpPr/>
          <p:nvPr/>
        </p:nvGrpSpPr>
        <p:grpSpPr>
          <a:xfrm>
            <a:off x="1625587" y="3276638"/>
            <a:ext cx="2277434" cy="2432528"/>
            <a:chOff x="1625587" y="3276638"/>
            <a:chExt cx="2277434" cy="2432528"/>
          </a:xfrm>
        </p:grpSpPr>
        <p:sp>
          <p:nvSpPr>
            <p:cNvPr id="17" name="Rectangle 16"/>
            <p:cNvSpPr/>
            <p:nvPr/>
          </p:nvSpPr>
          <p:spPr>
            <a:xfrm>
              <a:off x="3564392" y="5339834"/>
              <a:ext cx="338629" cy="369332"/>
            </a:xfrm>
            <a:prstGeom prst="rect">
              <a:avLst/>
            </a:prstGeom>
          </p:spPr>
          <p:txBody>
            <a:bodyPr wrap="none">
              <a:spAutoFit/>
            </a:bodyPr>
            <a:lstStyle/>
            <a:p>
              <a:r>
                <a:rPr lang="en-US" sz="2400" dirty="0" smtClean="0">
                  <a:solidFill>
                    <a:prstClr val="black"/>
                  </a:solidFill>
                  <a:latin typeface="Times New Roman" charset="0"/>
                </a:rPr>
                <a:t>X</a:t>
              </a:r>
              <a:endParaRPr lang="en-US" sz="2400" dirty="0">
                <a:solidFill>
                  <a:prstClr val="black"/>
                </a:solidFill>
                <a:latin typeface="Times New Roman" charset="0"/>
              </a:endParaRPr>
            </a:p>
          </p:txBody>
        </p:sp>
        <p:sp>
          <p:nvSpPr>
            <p:cNvPr id="26" name="Freeform 51"/>
            <p:cNvSpPr>
              <a:spLocks/>
            </p:cNvSpPr>
            <p:nvPr/>
          </p:nvSpPr>
          <p:spPr bwMode="auto">
            <a:xfrm>
              <a:off x="1625587" y="3276638"/>
              <a:ext cx="1968490" cy="2095462"/>
            </a:xfrm>
            <a:custGeom>
              <a:avLst/>
              <a:gdLst>
                <a:gd name="T0" fmla="*/ 1572577426 w 816"/>
                <a:gd name="T1" fmla="*/ 0 h 1296"/>
                <a:gd name="T2" fmla="*/ 0 w 816"/>
                <a:gd name="T3" fmla="*/ 1330642396 h 1296"/>
                <a:gd name="T4" fmla="*/ 1572577426 w 816"/>
                <a:gd name="T5" fmla="*/ 2147483647 h 1296"/>
                <a:gd name="T6" fmla="*/ 2056447678 w 816"/>
                <a:gd name="T7" fmla="*/ 2147483647 h 1296"/>
                <a:gd name="T8" fmla="*/ 0 60000 65536"/>
                <a:gd name="T9" fmla="*/ 0 60000 65536"/>
                <a:gd name="T10" fmla="*/ 0 60000 65536"/>
                <a:gd name="T11" fmla="*/ 0 60000 65536"/>
                <a:gd name="T12" fmla="*/ 0 w 816"/>
                <a:gd name="T13" fmla="*/ 0 h 1296"/>
                <a:gd name="T14" fmla="*/ 816 w 816"/>
                <a:gd name="T15" fmla="*/ 1296 h 1296"/>
                <a:gd name="connsiteX0" fmla="*/ 1513 w 13768"/>
                <a:gd name="connsiteY0" fmla="*/ 0 h 10185"/>
                <a:gd name="connsiteX1" fmla="*/ 3768 w 13768"/>
                <a:gd name="connsiteY1" fmla="*/ 4259 h 10185"/>
                <a:gd name="connsiteX2" fmla="*/ 11415 w 13768"/>
                <a:gd name="connsiteY2" fmla="*/ 7963 h 10185"/>
                <a:gd name="connsiteX3" fmla="*/ 13768 w 13768"/>
                <a:gd name="connsiteY3" fmla="*/ 10185 h 10185"/>
                <a:gd name="connsiteX0" fmla="*/ 0 w 12255"/>
                <a:gd name="connsiteY0" fmla="*/ 0 h 10185"/>
                <a:gd name="connsiteX1" fmla="*/ 2255 w 12255"/>
                <a:gd name="connsiteY1" fmla="*/ 4259 h 10185"/>
                <a:gd name="connsiteX2" fmla="*/ 9902 w 12255"/>
                <a:gd name="connsiteY2" fmla="*/ 7963 h 10185"/>
                <a:gd name="connsiteX3" fmla="*/ 12255 w 12255"/>
                <a:gd name="connsiteY3" fmla="*/ 10185 h 10185"/>
                <a:gd name="connsiteX0" fmla="*/ 0 w 12255"/>
                <a:gd name="connsiteY0" fmla="*/ 0 h 10185"/>
                <a:gd name="connsiteX1" fmla="*/ 4510 w 12255"/>
                <a:gd name="connsiteY1" fmla="*/ 8580 h 10185"/>
                <a:gd name="connsiteX2" fmla="*/ 9902 w 12255"/>
                <a:gd name="connsiteY2" fmla="*/ 7963 h 10185"/>
                <a:gd name="connsiteX3" fmla="*/ 12255 w 12255"/>
                <a:gd name="connsiteY3" fmla="*/ 10185 h 10185"/>
                <a:gd name="connsiteX0" fmla="*/ 0 w 12255"/>
                <a:gd name="connsiteY0" fmla="*/ 0 h 11228"/>
                <a:gd name="connsiteX1" fmla="*/ 4510 w 12255"/>
                <a:gd name="connsiteY1" fmla="*/ 8580 h 11228"/>
                <a:gd name="connsiteX2" fmla="*/ 8627 w 12255"/>
                <a:gd name="connsiteY2" fmla="*/ 10988 h 11228"/>
                <a:gd name="connsiteX3" fmla="*/ 12255 w 12255"/>
                <a:gd name="connsiteY3" fmla="*/ 10185 h 11228"/>
                <a:gd name="connsiteX0" fmla="*/ 0 w 12255"/>
                <a:gd name="connsiteY0" fmla="*/ 0 h 11012"/>
                <a:gd name="connsiteX1" fmla="*/ 4510 w 12255"/>
                <a:gd name="connsiteY1" fmla="*/ 8580 h 11012"/>
                <a:gd name="connsiteX2" fmla="*/ 8627 w 12255"/>
                <a:gd name="connsiteY2" fmla="*/ 10988 h 11012"/>
                <a:gd name="connsiteX3" fmla="*/ 12255 w 12255"/>
                <a:gd name="connsiteY3" fmla="*/ 10185 h 11012"/>
                <a:gd name="connsiteX0" fmla="*/ 0 w 12255"/>
                <a:gd name="connsiteY0" fmla="*/ 0 h 11012"/>
                <a:gd name="connsiteX1" fmla="*/ 4510 w 12255"/>
                <a:gd name="connsiteY1" fmla="*/ 8580 h 11012"/>
                <a:gd name="connsiteX2" fmla="*/ 8627 w 12255"/>
                <a:gd name="connsiteY2" fmla="*/ 10988 h 11012"/>
                <a:gd name="connsiteX3" fmla="*/ 12255 w 12255"/>
                <a:gd name="connsiteY3" fmla="*/ 10185 h 11012"/>
                <a:gd name="connsiteX0" fmla="*/ 0 w 15196"/>
                <a:gd name="connsiteY0" fmla="*/ 0 h 11049"/>
                <a:gd name="connsiteX1" fmla="*/ 4510 w 15196"/>
                <a:gd name="connsiteY1" fmla="*/ 8580 h 11049"/>
                <a:gd name="connsiteX2" fmla="*/ 8627 w 15196"/>
                <a:gd name="connsiteY2" fmla="*/ 10988 h 11049"/>
                <a:gd name="connsiteX3" fmla="*/ 15196 w 15196"/>
                <a:gd name="connsiteY3" fmla="*/ 11049 h 11049"/>
                <a:gd name="connsiteX0" fmla="*/ 0 w 15196"/>
                <a:gd name="connsiteY0" fmla="*/ 0 h 11012"/>
                <a:gd name="connsiteX1" fmla="*/ 4510 w 15196"/>
                <a:gd name="connsiteY1" fmla="*/ 8580 h 11012"/>
                <a:gd name="connsiteX2" fmla="*/ 8627 w 15196"/>
                <a:gd name="connsiteY2" fmla="*/ 10988 h 11012"/>
                <a:gd name="connsiteX3" fmla="*/ 15196 w 15196"/>
                <a:gd name="connsiteY3" fmla="*/ 10185 h 11012"/>
                <a:gd name="connsiteX0" fmla="*/ 0 w 15196"/>
                <a:gd name="connsiteY0" fmla="*/ 0 h 10185"/>
                <a:gd name="connsiteX1" fmla="*/ 4510 w 15196"/>
                <a:gd name="connsiteY1" fmla="*/ 8580 h 10185"/>
                <a:gd name="connsiteX2" fmla="*/ 9313 w 15196"/>
                <a:gd name="connsiteY2" fmla="*/ 8581 h 10185"/>
                <a:gd name="connsiteX3" fmla="*/ 15196 w 15196"/>
                <a:gd name="connsiteY3" fmla="*/ 10185 h 10185"/>
                <a:gd name="connsiteX0" fmla="*/ 0 w 15196"/>
                <a:gd name="connsiteY0" fmla="*/ 0 h 10185"/>
                <a:gd name="connsiteX1" fmla="*/ 4510 w 15196"/>
                <a:gd name="connsiteY1" fmla="*/ 8580 h 10185"/>
                <a:gd name="connsiteX2" fmla="*/ 9803 w 15196"/>
                <a:gd name="connsiteY2" fmla="*/ 8149 h 10185"/>
                <a:gd name="connsiteX3" fmla="*/ 15196 w 15196"/>
                <a:gd name="connsiteY3" fmla="*/ 10185 h 10185"/>
                <a:gd name="connsiteX0" fmla="*/ 0 w 15196"/>
                <a:gd name="connsiteY0" fmla="*/ 0 h 10185"/>
                <a:gd name="connsiteX1" fmla="*/ 4608 w 15196"/>
                <a:gd name="connsiteY1" fmla="*/ 5740 h 10185"/>
                <a:gd name="connsiteX2" fmla="*/ 9803 w 15196"/>
                <a:gd name="connsiteY2" fmla="*/ 8149 h 10185"/>
                <a:gd name="connsiteX3" fmla="*/ 15196 w 15196"/>
                <a:gd name="connsiteY3" fmla="*/ 10185 h 10185"/>
              </a:gdLst>
              <a:ahLst/>
              <a:cxnLst>
                <a:cxn ang="0">
                  <a:pos x="connsiteX0" y="connsiteY0"/>
                </a:cxn>
                <a:cxn ang="0">
                  <a:pos x="connsiteX1" y="connsiteY1"/>
                </a:cxn>
                <a:cxn ang="0">
                  <a:pos x="connsiteX2" y="connsiteY2"/>
                </a:cxn>
                <a:cxn ang="0">
                  <a:pos x="connsiteX3" y="connsiteY3"/>
                </a:cxn>
              </a:cxnLst>
              <a:rect l="l" t="t" r="r" b="b"/>
              <a:pathLst>
                <a:path w="15196" h="10185">
                  <a:moveTo>
                    <a:pt x="0" y="0"/>
                  </a:moveTo>
                  <a:cubicBezTo>
                    <a:pt x="7942" y="957"/>
                    <a:pt x="2974" y="4382"/>
                    <a:pt x="4608" y="5740"/>
                  </a:cubicBezTo>
                  <a:cubicBezTo>
                    <a:pt x="6242" y="7098"/>
                    <a:pt x="8136" y="7470"/>
                    <a:pt x="9803" y="8149"/>
                  </a:cubicBezTo>
                  <a:cubicBezTo>
                    <a:pt x="12352" y="8395"/>
                    <a:pt x="14853" y="9568"/>
                    <a:pt x="15196" y="10185"/>
                  </a:cubicBezTo>
                </a:path>
              </a:pathLst>
            </a:custGeom>
            <a:noFill/>
            <a:ln w="12700">
              <a:solidFill>
                <a:schemeClr val="tx1"/>
              </a:solidFill>
              <a:prstDash val="dash"/>
              <a:round/>
              <a:headEnd/>
              <a:tailEnd type="triangle" w="lg" len="lg"/>
            </a:ln>
          </p:spPr>
          <p:txBody>
            <a:bodyPr>
              <a:prstTxWarp prst="textNoShape">
                <a:avLst/>
              </a:prstTxWarp>
            </a:bodyPr>
            <a:lstStyle/>
            <a:p>
              <a:endParaRPr lang="en-US" sz="2400" dirty="0">
                <a:solidFill>
                  <a:prstClr val="black"/>
                </a:solidFill>
                <a:latin typeface="Times New Roman" charset="0"/>
              </a:endParaRPr>
            </a:p>
          </p:txBody>
        </p:sp>
      </p:grpSp>
      <p:grpSp>
        <p:nvGrpSpPr>
          <p:cNvPr id="31" name="Group 30"/>
          <p:cNvGrpSpPr/>
          <p:nvPr/>
        </p:nvGrpSpPr>
        <p:grpSpPr>
          <a:xfrm>
            <a:off x="588530" y="4787900"/>
            <a:ext cx="1269060" cy="1363365"/>
            <a:chOff x="588530" y="4787900"/>
            <a:chExt cx="1269060" cy="1363365"/>
          </a:xfrm>
        </p:grpSpPr>
        <p:sp>
          <p:nvSpPr>
            <p:cNvPr id="27" name="Down Arrow 26"/>
            <p:cNvSpPr/>
            <p:nvPr/>
          </p:nvSpPr>
          <p:spPr>
            <a:xfrm>
              <a:off x="1092200" y="4787900"/>
              <a:ext cx="292100" cy="5207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latin typeface="Calibri"/>
                <a:ea typeface="Osaka"/>
                <a:cs typeface="Osaka"/>
              </a:endParaRPr>
            </a:p>
          </p:txBody>
        </p:sp>
        <p:sp>
          <p:nvSpPr>
            <p:cNvPr id="28" name="Rectangle 27"/>
            <p:cNvSpPr/>
            <p:nvPr/>
          </p:nvSpPr>
          <p:spPr>
            <a:xfrm>
              <a:off x="588530" y="5504934"/>
              <a:ext cx="1269060" cy="646331"/>
            </a:xfrm>
            <a:prstGeom prst="rect">
              <a:avLst/>
            </a:prstGeom>
          </p:spPr>
          <p:txBody>
            <a:bodyPr wrap="none">
              <a:spAutoFit/>
            </a:bodyPr>
            <a:lstStyle/>
            <a:p>
              <a:pPr algn="ctr"/>
              <a:r>
                <a:rPr lang="en-US" sz="2400" dirty="0" smtClean="0">
                  <a:solidFill>
                    <a:prstClr val="black"/>
                  </a:solidFill>
                  <a:latin typeface="Calibri"/>
                  <a:cs typeface="Calibri"/>
                </a:rPr>
                <a:t>Assigned to </a:t>
              </a:r>
            </a:p>
            <a:p>
              <a:pPr algn="ctr"/>
              <a:r>
                <a:rPr lang="en-US" sz="2400" dirty="0" smtClean="0">
                  <a:solidFill>
                    <a:prstClr val="black"/>
                  </a:solidFill>
                  <a:latin typeface="Calibri"/>
                  <a:cs typeface="Calibri"/>
                </a:rPr>
                <a:t>word #1</a:t>
              </a:r>
              <a:endParaRPr lang="en-US" sz="2400" dirty="0">
                <a:solidFill>
                  <a:prstClr val="black"/>
                </a:solidFill>
                <a:latin typeface="Calibri"/>
                <a:cs typeface="Calibri"/>
              </a:endParaRPr>
            </a:p>
          </p:txBody>
        </p:sp>
      </p:grpSp>
      <p:sp>
        <p:nvSpPr>
          <p:cNvPr id="32" name="Rectangle 31"/>
          <p:cNvSpPr/>
          <p:nvPr/>
        </p:nvSpPr>
        <p:spPr>
          <a:xfrm>
            <a:off x="6278208" y="6429244"/>
            <a:ext cx="2593339" cy="338554"/>
          </a:xfrm>
          <a:prstGeom prst="rect">
            <a:avLst/>
          </a:prstGeom>
        </p:spPr>
        <p:txBody>
          <a:bodyPr wrap="none">
            <a:spAutoFit/>
          </a:bodyPr>
          <a:lstStyle/>
          <a:p>
            <a:r>
              <a:rPr lang="en-US" sz="1600" dirty="0" smtClean="0">
                <a:solidFill>
                  <a:srgbClr val="0000FF"/>
                </a:solidFill>
                <a:latin typeface="Calibri"/>
                <a:ea typeface="Osaka"/>
                <a:cs typeface="Calibri"/>
              </a:rPr>
              <a:t>Adapted from slide by J. </a:t>
            </a:r>
            <a:r>
              <a:rPr lang="en-US" sz="1600" dirty="0" err="1" smtClean="0">
                <a:solidFill>
                  <a:srgbClr val="0000FF"/>
                </a:solidFill>
                <a:latin typeface="Calibri"/>
                <a:ea typeface="Osaka"/>
                <a:cs typeface="Calibri"/>
              </a:rPr>
              <a:t>Sivic</a:t>
            </a:r>
            <a:endParaRPr lang="en-US" sz="1600" dirty="0">
              <a:solidFill>
                <a:srgbClr val="0000FF"/>
              </a:solidFill>
              <a:latin typeface="Calibri"/>
              <a:ea typeface="Osaka"/>
              <a:cs typeface="Calibri"/>
            </a:endParaRPr>
          </a:p>
        </p:txBody>
      </p:sp>
    </p:spTree>
    <p:extLst>
      <p:ext uri="{BB962C8B-B14F-4D97-AF65-F5344CB8AC3E}">
        <p14:creationId xmlns:p14="http://schemas.microsoft.com/office/powerpoint/2010/main" val="202233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7" name="Rectangle 3"/>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defRPr/>
            </a:pPr>
            <a:r>
              <a:rPr lang="en-US" sz="3200" dirty="0" smtClean="0">
                <a:solidFill>
                  <a:srgbClr val="0000FF"/>
                </a:solidFill>
                <a:latin typeface="Calibri" charset="0"/>
                <a:ea typeface="Osaka"/>
                <a:cs typeface="Osaka"/>
              </a:rPr>
              <a:t>Compute visual word histogram for each image</a:t>
            </a:r>
            <a:endParaRPr lang="en-US" sz="3400" dirty="0">
              <a:solidFill>
                <a:srgbClr val="002060"/>
              </a:solidFill>
              <a:effectLst>
                <a:outerShdw blurRad="38100" dist="38100" dir="2700000" algn="tl">
                  <a:srgbClr val="FFFFFF"/>
                </a:outerShdw>
              </a:effectLst>
              <a:latin typeface="Calibri"/>
            </a:endParaRPr>
          </a:p>
        </p:txBody>
      </p:sp>
      <p:grpSp>
        <p:nvGrpSpPr>
          <p:cNvPr id="2" name="Group 4"/>
          <p:cNvGrpSpPr>
            <a:grpSpLocks/>
          </p:cNvGrpSpPr>
          <p:nvPr/>
        </p:nvGrpSpPr>
        <p:grpSpPr bwMode="auto">
          <a:xfrm>
            <a:off x="1317625" y="5111750"/>
            <a:ext cx="6835775" cy="755650"/>
            <a:chOff x="2256" y="2544"/>
            <a:chExt cx="3202" cy="354"/>
          </a:xfrm>
        </p:grpSpPr>
        <p:pic>
          <p:nvPicPr>
            <p:cNvPr id="104468"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56" y="2688"/>
              <a:ext cx="2640" cy="210"/>
            </a:xfrm>
            <a:prstGeom prst="rect">
              <a:avLst/>
            </a:prstGeom>
            <a:noFill/>
            <a:ln w="9525">
              <a:noFill/>
              <a:miter lim="800000"/>
              <a:headEnd/>
              <a:tailEnd/>
            </a:ln>
          </p:spPr>
        </p:pic>
        <p:sp>
          <p:nvSpPr>
            <p:cNvPr id="104469" name="Text Box 6"/>
            <p:cNvSpPr txBox="1">
              <a:spLocks noChangeArrowheads="1"/>
            </p:cNvSpPr>
            <p:nvPr/>
          </p:nvSpPr>
          <p:spPr bwMode="auto">
            <a:xfrm>
              <a:off x="4944" y="2544"/>
              <a:ext cx="514" cy="271"/>
            </a:xfrm>
            <a:prstGeom prst="rect">
              <a:avLst/>
            </a:prstGeom>
            <a:noFill/>
            <a:ln w="9525">
              <a:noFill/>
              <a:miter lim="800000"/>
              <a:headEnd/>
              <a:tailEnd/>
            </a:ln>
          </p:spPr>
          <p:txBody>
            <a:bodyPr>
              <a:prstTxWarp prst="textNoShape">
                <a:avLst/>
              </a:prstTxWarp>
              <a:spAutoFit/>
            </a:bodyPr>
            <a:lstStyle/>
            <a:p>
              <a:r>
                <a:rPr lang="en-US" sz="3200" b="1">
                  <a:solidFill>
                    <a:srgbClr val="000000"/>
                  </a:solidFill>
                  <a:latin typeface="Times New Roman" charset="0"/>
                </a:rPr>
                <a:t>…..</a:t>
              </a:r>
            </a:p>
          </p:txBody>
        </p:sp>
      </p:grpSp>
      <p:sp>
        <p:nvSpPr>
          <p:cNvPr id="104453" name="Line 7"/>
          <p:cNvSpPr>
            <a:spLocks noChangeShapeType="1"/>
          </p:cNvSpPr>
          <p:nvPr/>
        </p:nvSpPr>
        <p:spPr bwMode="auto">
          <a:xfrm>
            <a:off x="1066800" y="5105400"/>
            <a:ext cx="7239000" cy="0"/>
          </a:xfrm>
          <a:prstGeom prst="line">
            <a:avLst/>
          </a:prstGeom>
          <a:noFill/>
          <a:ln w="9525">
            <a:solidFill>
              <a:schemeClr val="tx1"/>
            </a:solidFill>
            <a:round/>
            <a:headEnd/>
            <a:tailEnd type="triangle" w="med" len="med"/>
          </a:ln>
        </p:spPr>
        <p:txBody>
          <a:bodyPr>
            <a:prstTxWarp prst="textNoShape">
              <a:avLst/>
            </a:prstTxWarp>
          </a:bodyPr>
          <a:lstStyle/>
          <a:p>
            <a:endParaRPr lang="en-US" sz="2400">
              <a:solidFill>
                <a:prstClr val="black"/>
              </a:solidFill>
              <a:latin typeface="Times New Roman" charset="0"/>
            </a:endParaRPr>
          </a:p>
        </p:txBody>
      </p:sp>
      <p:sp>
        <p:nvSpPr>
          <p:cNvPr id="104454" name="Line 8"/>
          <p:cNvSpPr>
            <a:spLocks noChangeShapeType="1"/>
          </p:cNvSpPr>
          <p:nvPr/>
        </p:nvSpPr>
        <p:spPr bwMode="auto">
          <a:xfrm flipV="1">
            <a:off x="1066800" y="2286000"/>
            <a:ext cx="0" cy="2819400"/>
          </a:xfrm>
          <a:prstGeom prst="line">
            <a:avLst/>
          </a:prstGeom>
          <a:noFill/>
          <a:ln w="9525">
            <a:solidFill>
              <a:schemeClr val="tx1"/>
            </a:solidFill>
            <a:round/>
            <a:headEnd/>
            <a:tailEnd type="triangle" w="med" len="med"/>
          </a:ln>
        </p:spPr>
        <p:txBody>
          <a:bodyPr>
            <a:prstTxWarp prst="textNoShape">
              <a:avLst/>
            </a:prstTxWarp>
          </a:bodyPr>
          <a:lstStyle/>
          <a:p>
            <a:endParaRPr lang="en-US" sz="2400">
              <a:solidFill>
                <a:prstClr val="black"/>
              </a:solidFill>
              <a:latin typeface="Times New Roman" charset="0"/>
            </a:endParaRPr>
          </a:p>
        </p:txBody>
      </p:sp>
      <p:sp>
        <p:nvSpPr>
          <p:cNvPr id="104455" name="Rectangle 9"/>
          <p:cNvSpPr>
            <a:spLocks noChangeArrowheads="1"/>
          </p:cNvSpPr>
          <p:nvPr/>
        </p:nvSpPr>
        <p:spPr bwMode="auto">
          <a:xfrm>
            <a:off x="1447800" y="4495800"/>
            <a:ext cx="228600" cy="609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04456" name="Rectangle 10"/>
          <p:cNvSpPr>
            <a:spLocks noChangeArrowheads="1"/>
          </p:cNvSpPr>
          <p:nvPr/>
        </p:nvSpPr>
        <p:spPr bwMode="auto">
          <a:xfrm>
            <a:off x="1905000" y="3352800"/>
            <a:ext cx="228600" cy="1752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04457" name="Rectangle 11"/>
          <p:cNvSpPr>
            <a:spLocks noChangeArrowheads="1"/>
          </p:cNvSpPr>
          <p:nvPr/>
        </p:nvSpPr>
        <p:spPr bwMode="auto">
          <a:xfrm>
            <a:off x="2438400" y="3657600"/>
            <a:ext cx="228600" cy="14478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04458" name="Rectangle 12"/>
          <p:cNvSpPr>
            <a:spLocks noChangeArrowheads="1"/>
          </p:cNvSpPr>
          <p:nvPr/>
        </p:nvSpPr>
        <p:spPr bwMode="auto">
          <a:xfrm>
            <a:off x="2971800" y="4800600"/>
            <a:ext cx="228600" cy="3048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04459" name="Rectangle 13"/>
          <p:cNvSpPr>
            <a:spLocks noChangeArrowheads="1"/>
          </p:cNvSpPr>
          <p:nvPr/>
        </p:nvSpPr>
        <p:spPr bwMode="auto">
          <a:xfrm>
            <a:off x="3505200" y="2819400"/>
            <a:ext cx="228600" cy="22860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04460" name="Rectangle 14"/>
          <p:cNvSpPr>
            <a:spLocks noChangeArrowheads="1"/>
          </p:cNvSpPr>
          <p:nvPr/>
        </p:nvSpPr>
        <p:spPr bwMode="auto">
          <a:xfrm>
            <a:off x="4038600" y="3962400"/>
            <a:ext cx="228600" cy="11430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04461" name="Rectangle 15"/>
          <p:cNvSpPr>
            <a:spLocks noChangeArrowheads="1"/>
          </p:cNvSpPr>
          <p:nvPr/>
        </p:nvSpPr>
        <p:spPr bwMode="auto">
          <a:xfrm>
            <a:off x="4572000" y="3505200"/>
            <a:ext cx="228600" cy="1600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04462" name="Rectangle 16"/>
          <p:cNvSpPr>
            <a:spLocks noChangeArrowheads="1"/>
          </p:cNvSpPr>
          <p:nvPr/>
        </p:nvSpPr>
        <p:spPr bwMode="auto">
          <a:xfrm>
            <a:off x="5029200" y="4267200"/>
            <a:ext cx="228600" cy="838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04463" name="Rectangle 17"/>
          <p:cNvSpPr>
            <a:spLocks noChangeArrowheads="1"/>
          </p:cNvSpPr>
          <p:nvPr/>
        </p:nvSpPr>
        <p:spPr bwMode="auto">
          <a:xfrm>
            <a:off x="5562600" y="3352800"/>
            <a:ext cx="228600" cy="1752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04464" name="Rectangle 18"/>
          <p:cNvSpPr>
            <a:spLocks noChangeArrowheads="1"/>
          </p:cNvSpPr>
          <p:nvPr/>
        </p:nvSpPr>
        <p:spPr bwMode="auto">
          <a:xfrm>
            <a:off x="6096000" y="4648200"/>
            <a:ext cx="228600" cy="457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04465" name="Rectangle 19"/>
          <p:cNvSpPr>
            <a:spLocks noChangeArrowheads="1"/>
          </p:cNvSpPr>
          <p:nvPr/>
        </p:nvSpPr>
        <p:spPr bwMode="auto">
          <a:xfrm>
            <a:off x="6553200" y="3810000"/>
            <a:ext cx="228600" cy="12954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pPr eaLnBrk="0" hangingPunct="0"/>
            <a:endParaRPr lang="en-US" sz="2400">
              <a:solidFill>
                <a:srgbClr val="000000"/>
              </a:solidFill>
              <a:latin typeface="Times New Roman" charset="0"/>
            </a:endParaRPr>
          </a:p>
        </p:txBody>
      </p:sp>
      <p:sp>
        <p:nvSpPr>
          <p:cNvPr id="104466" name="Text Box 20"/>
          <p:cNvSpPr txBox="1">
            <a:spLocks noChangeArrowheads="1"/>
          </p:cNvSpPr>
          <p:nvPr/>
        </p:nvSpPr>
        <p:spPr bwMode="auto">
          <a:xfrm rot="-5400000">
            <a:off x="6350" y="3651250"/>
            <a:ext cx="1298575" cy="396875"/>
          </a:xfrm>
          <a:prstGeom prst="rect">
            <a:avLst/>
          </a:prstGeom>
          <a:noFill/>
          <a:ln w="9525">
            <a:noFill/>
            <a:miter lim="800000"/>
            <a:headEnd/>
            <a:tailEnd/>
          </a:ln>
        </p:spPr>
        <p:txBody>
          <a:bodyPr wrap="none">
            <a:prstTxWarp prst="textNoShape">
              <a:avLst/>
            </a:prstTxWarp>
            <a:spAutoFit/>
          </a:bodyPr>
          <a:lstStyle/>
          <a:p>
            <a:r>
              <a:rPr lang="en-US" sz="2000">
                <a:solidFill>
                  <a:srgbClr val="000000"/>
                </a:solidFill>
                <a:latin typeface="Times New Roman" charset="0"/>
              </a:rPr>
              <a:t>frequency</a:t>
            </a:r>
          </a:p>
        </p:txBody>
      </p:sp>
      <p:sp>
        <p:nvSpPr>
          <p:cNvPr id="104467" name="Text Box 21"/>
          <p:cNvSpPr txBox="1">
            <a:spLocks noChangeArrowheads="1"/>
          </p:cNvSpPr>
          <p:nvPr/>
        </p:nvSpPr>
        <p:spPr bwMode="auto">
          <a:xfrm>
            <a:off x="3657600" y="5943600"/>
            <a:ext cx="1660525" cy="457200"/>
          </a:xfrm>
          <a:prstGeom prst="rect">
            <a:avLst/>
          </a:prstGeom>
          <a:noFill/>
          <a:ln w="9525">
            <a:noFill/>
            <a:miter lim="800000"/>
            <a:headEnd/>
            <a:tailEnd/>
          </a:ln>
        </p:spPr>
        <p:txBody>
          <a:bodyPr wrap="none">
            <a:prstTxWarp prst="textNoShape">
              <a:avLst/>
            </a:prstTxWarp>
            <a:spAutoFit/>
          </a:bodyPr>
          <a:lstStyle/>
          <a:p>
            <a:r>
              <a:rPr lang="en-US" sz="2400">
                <a:solidFill>
                  <a:srgbClr val="000000"/>
                </a:solidFill>
                <a:latin typeface="Times New Roman" charset="0"/>
              </a:rPr>
              <a:t>codewords</a:t>
            </a:r>
          </a:p>
        </p:txBody>
      </p:sp>
      <p:pic>
        <p:nvPicPr>
          <p:cNvPr id="22" name="Picture 3"/>
          <p:cNvPicPr>
            <a:picLocks noChangeAspect="1"/>
          </p:cNvPicPr>
          <p:nvPr/>
        </p:nvPicPr>
        <p:blipFill>
          <a:blip r:embed="rId4" cstate="screen">
            <a:grayscl/>
            <a:extLst>
              <a:ext uri="{28A0092B-C50C-407E-A947-70E740481C1C}">
                <a14:useLocalDpi xmlns:a14="http://schemas.microsoft.com/office/drawing/2010/main"/>
              </a:ext>
            </a:extLst>
          </a:blip>
          <a:srcRect/>
          <a:stretch>
            <a:fillRect/>
          </a:stretch>
        </p:blipFill>
        <p:spPr bwMode="auto">
          <a:xfrm>
            <a:off x="5993020" y="1015179"/>
            <a:ext cx="2921670" cy="2190866"/>
          </a:xfrm>
          <a:prstGeom prst="rect">
            <a:avLst/>
          </a:prstGeom>
          <a:noFill/>
          <a:ln w="9525">
            <a:noFill/>
            <a:miter lim="800000"/>
            <a:headEnd/>
            <a:tailEnd/>
          </a:ln>
          <a:effectLst>
            <a:outerShdw blurRad="247650" dist="215900" dir="2700000" algn="tl" rotWithShape="0">
              <a:prstClr val="black">
                <a:alpha val="40000"/>
              </a:prstClr>
            </a:outerShdw>
          </a:effectLst>
        </p:spPr>
      </p:pic>
    </p:spTree>
    <p:extLst>
      <p:ext uri="{BB962C8B-B14F-4D97-AF65-F5344CB8AC3E}">
        <p14:creationId xmlns:p14="http://schemas.microsoft.com/office/powerpoint/2010/main" val="716138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“shallow” machine learning</a:t>
            </a:r>
            <a:endParaRPr lang="en-US" dirty="0"/>
          </a:p>
        </p:txBody>
      </p:sp>
      <p:sp>
        <p:nvSpPr>
          <p:cNvPr id="3" name="Content Placeholder 2"/>
          <p:cNvSpPr>
            <a:spLocks noGrp="1"/>
          </p:cNvSpPr>
          <p:nvPr>
            <p:ph idx="1"/>
          </p:nvPr>
        </p:nvSpPr>
        <p:spPr/>
        <p:txBody>
          <a:bodyPr/>
          <a:lstStyle/>
          <a:p>
            <a:r>
              <a:rPr lang="en-US" dirty="0" smtClean="0"/>
              <a:t>Given feature vectors from many labeled images, learn a model of a landmark</a:t>
            </a:r>
          </a:p>
          <a:p>
            <a:pPr lvl="1"/>
            <a:r>
              <a:rPr lang="en-US" dirty="0" smtClean="0"/>
              <a:t>E.g. using a Support Vector Machine (SVM) </a:t>
            </a:r>
            <a:endParaRPr lang="en-US" dirty="0"/>
          </a:p>
        </p:txBody>
      </p:sp>
    </p:spTree>
    <p:extLst>
      <p:ext uri="{BB962C8B-B14F-4D97-AF65-F5344CB8AC3E}">
        <p14:creationId xmlns:p14="http://schemas.microsoft.com/office/powerpoint/2010/main" val="2943782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0" y="1485900"/>
            <a:ext cx="9144000" cy="4370413"/>
          </a:xfrm>
          <a:prstGeom prst="rect">
            <a:avLst/>
          </a:prstGeom>
        </p:spPr>
      </p:pic>
      <p:sp>
        <p:nvSpPr>
          <p:cNvPr id="2" name="Title 1"/>
          <p:cNvSpPr>
            <a:spLocks noGrp="1"/>
          </p:cNvSpPr>
          <p:nvPr>
            <p:ph type="title"/>
          </p:nvPr>
        </p:nvSpPr>
        <p:spPr/>
        <p:txBody>
          <a:bodyPr/>
          <a:lstStyle/>
          <a:p>
            <a:pPr eaLnBrk="1" hangingPunct="1">
              <a:defRPr/>
            </a:pPr>
            <a:r>
              <a:rPr lang="en-US" dirty="0" smtClean="0"/>
              <a:t>Landmark classification results</a:t>
            </a:r>
          </a:p>
        </p:txBody>
      </p:sp>
      <p:sp>
        <p:nvSpPr>
          <p:cNvPr id="3" name="Rectangle 2"/>
          <p:cNvSpPr/>
          <p:nvPr/>
        </p:nvSpPr>
        <p:spPr bwMode="auto">
          <a:xfrm>
            <a:off x="5317067" y="1422400"/>
            <a:ext cx="4334933" cy="455506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en-US" sz="2400">
              <a:solidFill>
                <a:srgbClr val="000000"/>
              </a:solidFill>
              <a:latin typeface="Times New Roman" charset="0"/>
              <a:ea typeface="Osaka"/>
              <a:cs typeface="Osaka"/>
            </a:endParaRPr>
          </a:p>
        </p:txBody>
      </p:sp>
      <p:sp>
        <p:nvSpPr>
          <p:cNvPr id="11" name="Rectangle 10"/>
          <p:cNvSpPr/>
          <p:nvPr/>
        </p:nvSpPr>
        <p:spPr>
          <a:xfrm>
            <a:off x="165100" y="6440269"/>
            <a:ext cx="8585200" cy="338554"/>
          </a:xfrm>
          <a:prstGeom prst="rect">
            <a:avLst/>
          </a:prstGeom>
        </p:spPr>
        <p:txBody>
          <a:bodyPr wrap="square">
            <a:spAutoFit/>
          </a:bodyPr>
          <a:lstStyle/>
          <a:p>
            <a:r>
              <a:rPr lang="en-US" sz="1600" dirty="0" smtClean="0">
                <a:solidFill>
                  <a:srgbClr val="0000FF"/>
                </a:solidFill>
                <a:latin typeface="Calibri"/>
                <a:ea typeface="Osaka"/>
                <a:cs typeface="Calibri"/>
              </a:rPr>
              <a:t>Y. Li, D. Crandall, D. </a:t>
            </a:r>
            <a:r>
              <a:rPr lang="en-US" sz="1600" dirty="0" err="1" smtClean="0">
                <a:solidFill>
                  <a:srgbClr val="0000FF"/>
                </a:solidFill>
                <a:latin typeface="Calibri"/>
                <a:ea typeface="Osaka"/>
                <a:cs typeface="Calibri"/>
              </a:rPr>
              <a:t>Huttenlocher</a:t>
            </a:r>
            <a:r>
              <a:rPr lang="en-US" sz="1600" dirty="0" smtClean="0">
                <a:solidFill>
                  <a:srgbClr val="0000FF"/>
                </a:solidFill>
                <a:latin typeface="Calibri"/>
                <a:ea typeface="Osaka"/>
                <a:cs typeface="Calibri"/>
              </a:rPr>
              <a:t>. “Landmark recognition in large-scale image collections,” </a:t>
            </a:r>
            <a:r>
              <a:rPr lang="en-US" sz="1600" i="1" dirty="0" smtClean="0">
                <a:solidFill>
                  <a:srgbClr val="0000FF"/>
                </a:solidFill>
                <a:latin typeface="Calibri"/>
                <a:ea typeface="Osaka"/>
                <a:cs typeface="Calibri"/>
              </a:rPr>
              <a:t>ICCV </a:t>
            </a:r>
            <a:r>
              <a:rPr lang="en-US" sz="1600" dirty="0" smtClean="0">
                <a:solidFill>
                  <a:srgbClr val="0000FF"/>
                </a:solidFill>
                <a:latin typeface="Calibri"/>
                <a:ea typeface="Osaka"/>
                <a:cs typeface="Calibri"/>
              </a:rPr>
              <a:t>2009.</a:t>
            </a:r>
          </a:p>
        </p:txBody>
      </p:sp>
    </p:spTree>
    <p:extLst>
      <p:ext uri="{BB962C8B-B14F-4D97-AF65-F5344CB8AC3E}">
        <p14:creationId xmlns:p14="http://schemas.microsoft.com/office/powerpoint/2010/main" val="327139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dirty="0" smtClean="0">
                <a:solidFill>
                  <a:schemeClr val="accent2"/>
                </a:solidFill>
              </a:rPr>
              <a:t>Linear classifiers</a:t>
            </a:r>
            <a:endParaRPr lang="en-US" dirty="0">
              <a:solidFill>
                <a:schemeClr val="accent2"/>
              </a:solidFill>
            </a:endParaRPr>
          </a:p>
        </p:txBody>
      </p:sp>
      <p:sp>
        <p:nvSpPr>
          <p:cNvPr id="429059" name="Rectangle 3"/>
          <p:cNvSpPr>
            <a:spLocks noGrp="1" noChangeArrowheads="1"/>
          </p:cNvSpPr>
          <p:nvPr>
            <p:ph sz="quarter" idx="1"/>
          </p:nvPr>
        </p:nvSpPr>
        <p:spPr/>
        <p:txBody>
          <a:bodyPr>
            <a:normAutofit/>
          </a:bodyPr>
          <a:lstStyle/>
          <a:p>
            <a:r>
              <a:rPr lang="en-US" sz="2000" dirty="0" smtClean="0"/>
              <a:t>Plane equation: x</a:t>
            </a:r>
            <a:r>
              <a:rPr lang="en-US" sz="2000" baseline="-25000" dirty="0" smtClean="0"/>
              <a:t>1</a:t>
            </a:r>
            <a:r>
              <a:rPr lang="el-GR" sz="2000" dirty="0" smtClean="0"/>
              <a:t>θ</a:t>
            </a:r>
            <a:r>
              <a:rPr lang="en-US" sz="2000" baseline="-25000" dirty="0" smtClean="0"/>
              <a:t>1</a:t>
            </a:r>
            <a:r>
              <a:rPr lang="en-US" sz="2000" dirty="0" smtClean="0"/>
              <a:t> </a:t>
            </a:r>
            <a:r>
              <a:rPr lang="en-US" sz="2000" dirty="0"/>
              <a:t>+ </a:t>
            </a:r>
            <a:r>
              <a:rPr lang="en-US" sz="2000" dirty="0" smtClean="0"/>
              <a:t>x</a:t>
            </a:r>
            <a:r>
              <a:rPr lang="en-US" sz="2000" baseline="-25000" dirty="0" smtClean="0"/>
              <a:t>2</a:t>
            </a:r>
            <a:r>
              <a:rPr lang="el-GR" sz="2000" dirty="0" smtClean="0"/>
              <a:t>θ</a:t>
            </a:r>
            <a:r>
              <a:rPr lang="en-US" sz="2000" baseline="-25000" dirty="0" smtClean="0"/>
              <a:t>2</a:t>
            </a:r>
            <a:r>
              <a:rPr lang="en-US" sz="2000" dirty="0"/>
              <a:t> + </a:t>
            </a:r>
            <a:r>
              <a:rPr lang="en-US" sz="2000" dirty="0" smtClean="0"/>
              <a:t>… + </a:t>
            </a:r>
            <a:r>
              <a:rPr lang="en-US" sz="2000" dirty="0" err="1" smtClean="0"/>
              <a:t>x</a:t>
            </a:r>
            <a:r>
              <a:rPr lang="en-US" sz="2000" baseline="-25000" dirty="0" err="1" smtClean="0"/>
              <a:t>n</a:t>
            </a:r>
            <a:r>
              <a:rPr lang="el-GR" sz="2000" dirty="0" smtClean="0"/>
              <a:t>θ</a:t>
            </a:r>
            <a:r>
              <a:rPr lang="en-US" sz="2000" baseline="-25000" dirty="0" smtClean="0"/>
              <a:t>n</a:t>
            </a:r>
            <a:r>
              <a:rPr lang="en-US" sz="2000" dirty="0" smtClean="0"/>
              <a:t> + b = 0</a:t>
            </a:r>
            <a:endParaRPr lang="en-US" sz="2000" baseline="-25000" dirty="0"/>
          </a:p>
          <a:p>
            <a:r>
              <a:rPr lang="en-US" sz="2000" dirty="0" smtClean="0"/>
              <a:t>C = Sign(x</a:t>
            </a:r>
            <a:r>
              <a:rPr lang="en-US" sz="2000" baseline="-25000" dirty="0" smtClean="0"/>
              <a:t>1</a:t>
            </a:r>
            <a:r>
              <a:rPr lang="el-GR" sz="2000" dirty="0"/>
              <a:t>θ</a:t>
            </a:r>
            <a:r>
              <a:rPr lang="en-US" sz="2000" baseline="-25000" dirty="0"/>
              <a:t>1</a:t>
            </a:r>
            <a:r>
              <a:rPr lang="en-US" sz="2000" dirty="0"/>
              <a:t> + x</a:t>
            </a:r>
            <a:r>
              <a:rPr lang="en-US" sz="2000" baseline="-25000" dirty="0"/>
              <a:t>2</a:t>
            </a:r>
            <a:r>
              <a:rPr lang="el-GR" sz="2000" dirty="0"/>
              <a:t>θ</a:t>
            </a:r>
            <a:r>
              <a:rPr lang="en-US" sz="2000" baseline="-25000" dirty="0"/>
              <a:t>2</a:t>
            </a:r>
            <a:r>
              <a:rPr lang="en-US" sz="2000" dirty="0"/>
              <a:t> + … + </a:t>
            </a:r>
            <a:r>
              <a:rPr lang="en-US" sz="2000" dirty="0" err="1"/>
              <a:t>x</a:t>
            </a:r>
            <a:r>
              <a:rPr lang="en-US" sz="2000" baseline="-25000" dirty="0" err="1"/>
              <a:t>n</a:t>
            </a:r>
            <a:r>
              <a:rPr lang="el-GR" sz="2000" dirty="0"/>
              <a:t>θ</a:t>
            </a:r>
            <a:r>
              <a:rPr lang="en-US" sz="2000" baseline="-25000" dirty="0"/>
              <a:t>n</a:t>
            </a:r>
            <a:r>
              <a:rPr lang="en-US" sz="2000" dirty="0"/>
              <a:t> + </a:t>
            </a:r>
            <a:r>
              <a:rPr lang="en-US" sz="2000" dirty="0" smtClean="0"/>
              <a:t>b)</a:t>
            </a:r>
          </a:p>
          <a:p>
            <a:r>
              <a:rPr lang="en-US" sz="2000" dirty="0" smtClean="0"/>
              <a:t>If C=1, positive example, if C= -1, negative example</a:t>
            </a:r>
            <a:endParaRPr lang="en-US" sz="2000" dirty="0"/>
          </a:p>
          <a:p>
            <a:pPr marL="0" indent="0">
              <a:buNone/>
            </a:pPr>
            <a:endParaRPr lang="en-US" sz="2000" dirty="0"/>
          </a:p>
        </p:txBody>
      </p:sp>
      <p:sp>
        <p:nvSpPr>
          <p:cNvPr id="23" name="Slide Number Placeholder 5"/>
          <p:cNvSpPr>
            <a:spLocks noGrp="1"/>
          </p:cNvSpPr>
          <p:nvPr>
            <p:ph type="sldNum" sz="quarter" idx="4294967295"/>
          </p:nvPr>
        </p:nvSpPr>
        <p:spPr>
          <a:xfrm>
            <a:off x="8129016" y="5734050"/>
            <a:ext cx="609600" cy="521208"/>
          </a:xfrm>
          <a:prstGeom prst="rect">
            <a:avLst/>
          </a:prstGeom>
        </p:spPr>
        <p:txBody>
          <a:bodyPr/>
          <a:lstStyle/>
          <a:p>
            <a:fld id="{E2F40F60-D468-4676-B9FC-700B9290C481}" type="slidenum">
              <a:rPr lang="en-US"/>
              <a:pPr/>
              <a:t>5</a:t>
            </a:fld>
            <a:endParaRPr lang="en-US"/>
          </a:p>
        </p:txBody>
      </p:sp>
      <p:sp>
        <p:nvSpPr>
          <p:cNvPr id="429060" name="Line 4"/>
          <p:cNvSpPr>
            <a:spLocks noChangeShapeType="1"/>
          </p:cNvSpPr>
          <p:nvPr/>
        </p:nvSpPr>
        <p:spPr bwMode="auto">
          <a:xfrm flipV="1">
            <a:off x="2438400" y="3352800"/>
            <a:ext cx="0" cy="2895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1" name="Line 5"/>
          <p:cNvSpPr>
            <a:spLocks noChangeShapeType="1"/>
          </p:cNvSpPr>
          <p:nvPr/>
        </p:nvSpPr>
        <p:spPr bwMode="auto">
          <a:xfrm>
            <a:off x="2438400" y="6248400"/>
            <a:ext cx="3505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2" name="Line 6"/>
          <p:cNvSpPr>
            <a:spLocks noChangeShapeType="1"/>
          </p:cNvSpPr>
          <p:nvPr/>
        </p:nvSpPr>
        <p:spPr bwMode="auto">
          <a:xfrm>
            <a:off x="2590800" y="4114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3" name="Line 7"/>
          <p:cNvSpPr>
            <a:spLocks noChangeShapeType="1"/>
          </p:cNvSpPr>
          <p:nvPr/>
        </p:nvSpPr>
        <p:spPr bwMode="auto">
          <a:xfrm>
            <a:off x="2743200" y="5257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4" name="Line 8"/>
          <p:cNvSpPr>
            <a:spLocks noChangeShapeType="1"/>
          </p:cNvSpPr>
          <p:nvPr/>
        </p:nvSpPr>
        <p:spPr bwMode="auto">
          <a:xfrm>
            <a:off x="3810000" y="5638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429065" name="Group 9"/>
          <p:cNvGrpSpPr>
            <a:grpSpLocks/>
          </p:cNvGrpSpPr>
          <p:nvPr/>
        </p:nvGrpSpPr>
        <p:grpSpPr bwMode="auto">
          <a:xfrm>
            <a:off x="3581400" y="3810000"/>
            <a:ext cx="152400" cy="152400"/>
            <a:chOff x="1392" y="2544"/>
            <a:chExt cx="96" cy="96"/>
          </a:xfrm>
        </p:grpSpPr>
        <p:sp>
          <p:nvSpPr>
            <p:cNvPr id="429066" name="Line 10"/>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7" name="Line 11"/>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29068" name="Group 12"/>
          <p:cNvGrpSpPr>
            <a:grpSpLocks/>
          </p:cNvGrpSpPr>
          <p:nvPr/>
        </p:nvGrpSpPr>
        <p:grpSpPr bwMode="auto">
          <a:xfrm>
            <a:off x="4876800" y="4724400"/>
            <a:ext cx="152400" cy="152400"/>
            <a:chOff x="1392" y="2544"/>
            <a:chExt cx="96" cy="96"/>
          </a:xfrm>
        </p:grpSpPr>
        <p:sp>
          <p:nvSpPr>
            <p:cNvPr id="429069" name="Line 13"/>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70" name="Line 14"/>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29071" name="Group 15"/>
          <p:cNvGrpSpPr>
            <a:grpSpLocks/>
          </p:cNvGrpSpPr>
          <p:nvPr/>
        </p:nvGrpSpPr>
        <p:grpSpPr bwMode="auto">
          <a:xfrm>
            <a:off x="5715000" y="4114800"/>
            <a:ext cx="152400" cy="152400"/>
            <a:chOff x="1392" y="2544"/>
            <a:chExt cx="96" cy="96"/>
          </a:xfrm>
        </p:grpSpPr>
        <p:sp>
          <p:nvSpPr>
            <p:cNvPr id="429072" name="Line 16"/>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73" name="Line 17"/>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429074" name="Line 18"/>
          <p:cNvSpPr>
            <a:spLocks noChangeShapeType="1"/>
          </p:cNvSpPr>
          <p:nvPr/>
        </p:nvSpPr>
        <p:spPr bwMode="auto">
          <a:xfrm>
            <a:off x="2514600" y="3200400"/>
            <a:ext cx="2590800" cy="3276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 name="TextBox 1"/>
          <p:cNvSpPr txBox="1"/>
          <p:nvPr/>
        </p:nvSpPr>
        <p:spPr>
          <a:xfrm>
            <a:off x="2667000" y="3048000"/>
            <a:ext cx="2362200" cy="369332"/>
          </a:xfrm>
          <a:prstGeom prst="rect">
            <a:avLst/>
          </a:prstGeom>
          <a:noFill/>
        </p:spPr>
        <p:txBody>
          <a:bodyPr wrap="square" rtlCol="0">
            <a:spAutoFit/>
          </a:bodyPr>
          <a:lstStyle/>
          <a:p>
            <a:r>
              <a:rPr lang="en-US" dirty="0" smtClean="0"/>
              <a:t>Separating plane</a:t>
            </a:r>
            <a:endParaRPr lang="en-US" dirty="0"/>
          </a:p>
        </p:txBody>
      </p:sp>
      <p:cxnSp>
        <p:nvCxnSpPr>
          <p:cNvPr id="4" name="Straight Arrow Connector 3"/>
          <p:cNvCxnSpPr/>
          <p:nvPr/>
        </p:nvCxnSpPr>
        <p:spPr>
          <a:xfrm flipV="1">
            <a:off x="3797121" y="4153437"/>
            <a:ext cx="8382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664298" y="3777734"/>
            <a:ext cx="851079" cy="369332"/>
          </a:xfrm>
          <a:prstGeom prst="rect">
            <a:avLst/>
          </a:prstGeom>
          <a:noFill/>
        </p:spPr>
        <p:txBody>
          <a:bodyPr wrap="square" rtlCol="0">
            <a:spAutoFit/>
          </a:bodyPr>
          <a:lstStyle/>
          <a:p>
            <a:r>
              <a:rPr lang="en-US" dirty="0" smtClean="0"/>
              <a:t>(</a:t>
            </a:r>
            <a:r>
              <a:rPr lang="el-GR" dirty="0" smtClean="0"/>
              <a:t>θ</a:t>
            </a:r>
            <a:r>
              <a:rPr lang="en-US" baseline="-25000" dirty="0" smtClean="0"/>
              <a:t>1</a:t>
            </a:r>
            <a:r>
              <a:rPr lang="en-US" dirty="0" smtClean="0"/>
              <a:t>,</a:t>
            </a:r>
            <a:r>
              <a:rPr lang="el-GR" dirty="0" smtClean="0"/>
              <a:t>θ</a:t>
            </a:r>
            <a:r>
              <a:rPr lang="en-US" baseline="-25000" dirty="0" smtClean="0"/>
              <a:t>2</a:t>
            </a:r>
            <a:r>
              <a:rPr lang="en-US" dirty="0"/>
              <a:t>)</a:t>
            </a:r>
            <a:endParaRPr lang="en-US" baseline="-25000" dirty="0"/>
          </a:p>
        </p:txBody>
      </p:sp>
      <p:cxnSp>
        <p:nvCxnSpPr>
          <p:cNvPr id="25" name="Straight Arrow Connector 24"/>
          <p:cNvCxnSpPr/>
          <p:nvPr/>
        </p:nvCxnSpPr>
        <p:spPr>
          <a:xfrm flipV="1">
            <a:off x="2438400" y="5022761"/>
            <a:ext cx="1502535" cy="122510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191000" y="4943066"/>
            <a:ext cx="1474631" cy="369332"/>
          </a:xfrm>
          <a:prstGeom prst="rect">
            <a:avLst/>
          </a:prstGeom>
          <a:noFill/>
        </p:spPr>
        <p:txBody>
          <a:bodyPr wrap="square" rtlCol="0">
            <a:spAutoFit/>
          </a:bodyPr>
          <a:lstStyle/>
          <a:p>
            <a:r>
              <a:rPr lang="en-US" dirty="0" smtClean="0"/>
              <a:t>(-b</a:t>
            </a:r>
            <a:r>
              <a:rPr lang="el-GR" dirty="0" smtClean="0"/>
              <a:t>θ</a:t>
            </a:r>
            <a:r>
              <a:rPr lang="en-US" baseline="-25000" dirty="0" smtClean="0"/>
              <a:t>1</a:t>
            </a:r>
            <a:r>
              <a:rPr lang="en-US" dirty="0" smtClean="0"/>
              <a:t>,</a:t>
            </a:r>
            <a:r>
              <a:rPr lang="en-US" dirty="0"/>
              <a:t> -b</a:t>
            </a:r>
            <a:r>
              <a:rPr lang="el-GR" dirty="0" smtClean="0"/>
              <a:t>θ</a:t>
            </a:r>
            <a:r>
              <a:rPr lang="en-US" baseline="-25000" dirty="0"/>
              <a:t>2</a:t>
            </a:r>
            <a:r>
              <a:rPr lang="en-US" dirty="0" smtClean="0"/>
              <a:t>)</a:t>
            </a:r>
            <a:endParaRPr lang="en-US" baseline="-25000" dirty="0"/>
          </a:p>
        </p:txBody>
      </p:sp>
      <p:sp>
        <p:nvSpPr>
          <p:cNvPr id="8" name="Oval 7"/>
          <p:cNvSpPr/>
          <p:nvPr/>
        </p:nvSpPr>
        <p:spPr>
          <a:xfrm>
            <a:off x="3912495" y="4955945"/>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3747752" y="5190186"/>
            <a:ext cx="321972" cy="167425"/>
          </a:xfrm>
          <a:custGeom>
            <a:avLst/>
            <a:gdLst>
              <a:gd name="connsiteX0" fmla="*/ 0 w 321972"/>
              <a:gd name="connsiteY0" fmla="*/ 0 h 167425"/>
              <a:gd name="connsiteX1" fmla="*/ 128789 w 321972"/>
              <a:gd name="connsiteY1" fmla="*/ 167425 h 167425"/>
              <a:gd name="connsiteX2" fmla="*/ 321972 w 321972"/>
              <a:gd name="connsiteY2" fmla="*/ 0 h 167425"/>
            </a:gdLst>
            <a:ahLst/>
            <a:cxnLst>
              <a:cxn ang="0">
                <a:pos x="connsiteX0" y="connsiteY0"/>
              </a:cxn>
              <a:cxn ang="0">
                <a:pos x="connsiteX1" y="connsiteY1"/>
              </a:cxn>
              <a:cxn ang="0">
                <a:pos x="connsiteX2" y="connsiteY2"/>
              </a:cxn>
            </a:cxnLst>
            <a:rect l="l" t="t" r="r" b="b"/>
            <a:pathLst>
              <a:path w="321972" h="167425">
                <a:moveTo>
                  <a:pt x="0" y="0"/>
                </a:moveTo>
                <a:lnTo>
                  <a:pt x="128789" y="167425"/>
                </a:lnTo>
                <a:lnTo>
                  <a:pt x="321972"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42627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dirty="0" smtClean="0">
                <a:solidFill>
                  <a:srgbClr val="3366FF"/>
                </a:solidFill>
              </a:rPr>
              <a:t>Linear classifiers</a:t>
            </a:r>
            <a:endParaRPr lang="en-US" dirty="0">
              <a:solidFill>
                <a:srgbClr val="3366FF"/>
              </a:solidFill>
            </a:endParaRPr>
          </a:p>
        </p:txBody>
      </p:sp>
      <p:sp>
        <p:nvSpPr>
          <p:cNvPr id="429059" name="Rectangle 3"/>
          <p:cNvSpPr>
            <a:spLocks noGrp="1" noChangeArrowheads="1"/>
          </p:cNvSpPr>
          <p:nvPr>
            <p:ph sz="quarter" idx="1"/>
          </p:nvPr>
        </p:nvSpPr>
        <p:spPr/>
        <p:txBody>
          <a:bodyPr>
            <a:normAutofit/>
          </a:bodyPr>
          <a:lstStyle/>
          <a:p>
            <a:r>
              <a:rPr lang="en-US" sz="2000" dirty="0" smtClean="0"/>
              <a:t>Plane equation: 0 = x</a:t>
            </a:r>
            <a:r>
              <a:rPr lang="en-US" sz="2000" baseline="-25000" dirty="0" smtClean="0"/>
              <a:t>1</a:t>
            </a:r>
            <a:r>
              <a:rPr lang="el-GR" sz="2000" dirty="0" smtClean="0"/>
              <a:t>θ</a:t>
            </a:r>
            <a:r>
              <a:rPr lang="en-US" sz="2000" baseline="-25000" dirty="0" smtClean="0"/>
              <a:t>1</a:t>
            </a:r>
            <a:r>
              <a:rPr lang="en-US" sz="2000" dirty="0" smtClean="0"/>
              <a:t> </a:t>
            </a:r>
            <a:r>
              <a:rPr lang="en-US" sz="2000" dirty="0"/>
              <a:t>+ </a:t>
            </a:r>
            <a:r>
              <a:rPr lang="en-US" sz="2000" dirty="0" smtClean="0"/>
              <a:t>x</a:t>
            </a:r>
            <a:r>
              <a:rPr lang="en-US" sz="2000" baseline="-25000" dirty="0" smtClean="0"/>
              <a:t>2</a:t>
            </a:r>
            <a:r>
              <a:rPr lang="el-GR" sz="2000" dirty="0" smtClean="0"/>
              <a:t>θ</a:t>
            </a:r>
            <a:r>
              <a:rPr lang="en-US" sz="2000" baseline="-25000" dirty="0" smtClean="0"/>
              <a:t>2</a:t>
            </a:r>
            <a:r>
              <a:rPr lang="en-US" sz="2000" dirty="0"/>
              <a:t> + </a:t>
            </a:r>
            <a:r>
              <a:rPr lang="en-US" sz="2000" dirty="0" smtClean="0"/>
              <a:t>… + </a:t>
            </a:r>
            <a:r>
              <a:rPr lang="en-US" sz="2000" dirty="0" err="1" smtClean="0"/>
              <a:t>x</a:t>
            </a:r>
            <a:r>
              <a:rPr lang="en-US" sz="2000" baseline="-25000" dirty="0" err="1" smtClean="0"/>
              <a:t>n</a:t>
            </a:r>
            <a:r>
              <a:rPr lang="el-GR" sz="2000" dirty="0" smtClean="0"/>
              <a:t>θ</a:t>
            </a:r>
            <a:r>
              <a:rPr lang="en-US" sz="2000" baseline="-25000" dirty="0" smtClean="0"/>
              <a:t>n</a:t>
            </a:r>
            <a:r>
              <a:rPr lang="en-US" sz="2000" dirty="0" smtClean="0"/>
              <a:t> + b</a:t>
            </a:r>
            <a:endParaRPr lang="en-US" sz="2000" baseline="-25000" dirty="0"/>
          </a:p>
          <a:p>
            <a:r>
              <a:rPr lang="en-US" sz="2000" dirty="0" smtClean="0"/>
              <a:t>If x</a:t>
            </a:r>
            <a:r>
              <a:rPr lang="en-US" sz="2000" baseline="-25000" dirty="0" smtClean="0"/>
              <a:t>1</a:t>
            </a:r>
            <a:r>
              <a:rPr lang="el-GR" sz="2000" dirty="0"/>
              <a:t>θ</a:t>
            </a:r>
            <a:r>
              <a:rPr lang="en-US" sz="2000" baseline="-25000" dirty="0"/>
              <a:t>1</a:t>
            </a:r>
            <a:r>
              <a:rPr lang="en-US" sz="2000" dirty="0"/>
              <a:t> + x</a:t>
            </a:r>
            <a:r>
              <a:rPr lang="en-US" sz="2000" baseline="-25000" dirty="0"/>
              <a:t>2</a:t>
            </a:r>
            <a:r>
              <a:rPr lang="el-GR" sz="2000" dirty="0"/>
              <a:t>θ</a:t>
            </a:r>
            <a:r>
              <a:rPr lang="en-US" sz="2000" baseline="-25000" dirty="0"/>
              <a:t>2</a:t>
            </a:r>
            <a:r>
              <a:rPr lang="en-US" sz="2000" dirty="0"/>
              <a:t> + … + </a:t>
            </a:r>
            <a:r>
              <a:rPr lang="en-US" sz="2000" dirty="0" err="1"/>
              <a:t>x</a:t>
            </a:r>
            <a:r>
              <a:rPr lang="en-US" sz="2000" baseline="-25000" dirty="0" err="1"/>
              <a:t>n</a:t>
            </a:r>
            <a:r>
              <a:rPr lang="el-GR" sz="2000" dirty="0"/>
              <a:t>θ</a:t>
            </a:r>
            <a:r>
              <a:rPr lang="en-US" sz="2000" baseline="-25000" dirty="0"/>
              <a:t>n</a:t>
            </a:r>
            <a:r>
              <a:rPr lang="en-US" sz="2000" dirty="0"/>
              <a:t> + </a:t>
            </a:r>
            <a:r>
              <a:rPr lang="en-US" sz="2000" dirty="0" smtClean="0"/>
              <a:t>b &gt; 0, positive example</a:t>
            </a:r>
          </a:p>
          <a:p>
            <a:r>
              <a:rPr lang="en-US" sz="2000" dirty="0"/>
              <a:t>If x</a:t>
            </a:r>
            <a:r>
              <a:rPr lang="en-US" sz="2000" baseline="-25000" dirty="0"/>
              <a:t>1</a:t>
            </a:r>
            <a:r>
              <a:rPr lang="el-GR" sz="2000" dirty="0"/>
              <a:t>θ</a:t>
            </a:r>
            <a:r>
              <a:rPr lang="en-US" sz="2000" baseline="-25000" dirty="0"/>
              <a:t>1</a:t>
            </a:r>
            <a:r>
              <a:rPr lang="en-US" sz="2000" dirty="0"/>
              <a:t> + x</a:t>
            </a:r>
            <a:r>
              <a:rPr lang="en-US" sz="2000" baseline="-25000" dirty="0"/>
              <a:t>2</a:t>
            </a:r>
            <a:r>
              <a:rPr lang="el-GR" sz="2000" dirty="0"/>
              <a:t>θ</a:t>
            </a:r>
            <a:r>
              <a:rPr lang="en-US" sz="2000" baseline="-25000" dirty="0"/>
              <a:t>2</a:t>
            </a:r>
            <a:r>
              <a:rPr lang="en-US" sz="2000" dirty="0"/>
              <a:t> + … + </a:t>
            </a:r>
            <a:r>
              <a:rPr lang="en-US" sz="2000" dirty="0" err="1"/>
              <a:t>x</a:t>
            </a:r>
            <a:r>
              <a:rPr lang="en-US" sz="2000" baseline="-25000" dirty="0" err="1"/>
              <a:t>n</a:t>
            </a:r>
            <a:r>
              <a:rPr lang="el-GR" sz="2000" dirty="0"/>
              <a:t>θ</a:t>
            </a:r>
            <a:r>
              <a:rPr lang="en-US" sz="2000" baseline="-25000" dirty="0"/>
              <a:t>n</a:t>
            </a:r>
            <a:r>
              <a:rPr lang="en-US" sz="2000" dirty="0"/>
              <a:t> + b </a:t>
            </a:r>
            <a:r>
              <a:rPr lang="en-US" sz="2000" dirty="0" smtClean="0"/>
              <a:t>&lt; </a:t>
            </a:r>
            <a:r>
              <a:rPr lang="en-US" sz="2000" dirty="0"/>
              <a:t>0, </a:t>
            </a:r>
            <a:r>
              <a:rPr lang="en-US" sz="2000" dirty="0" smtClean="0"/>
              <a:t>negative example</a:t>
            </a:r>
            <a:endParaRPr lang="en-US" sz="2000" dirty="0"/>
          </a:p>
          <a:p>
            <a:pPr marL="0" indent="0">
              <a:buNone/>
            </a:pPr>
            <a:endParaRPr lang="en-US" sz="2000" dirty="0"/>
          </a:p>
        </p:txBody>
      </p:sp>
      <p:sp>
        <p:nvSpPr>
          <p:cNvPr id="23" name="Slide Number Placeholder 5"/>
          <p:cNvSpPr>
            <a:spLocks noGrp="1"/>
          </p:cNvSpPr>
          <p:nvPr>
            <p:ph type="sldNum" sz="quarter" idx="4294967295"/>
          </p:nvPr>
        </p:nvSpPr>
        <p:spPr>
          <a:xfrm>
            <a:off x="8129016" y="5734050"/>
            <a:ext cx="609600" cy="521208"/>
          </a:xfrm>
          <a:prstGeom prst="rect">
            <a:avLst/>
          </a:prstGeom>
        </p:spPr>
        <p:txBody>
          <a:bodyPr/>
          <a:lstStyle/>
          <a:p>
            <a:fld id="{E2F40F60-D468-4676-B9FC-700B9290C481}" type="slidenum">
              <a:rPr lang="en-US"/>
              <a:pPr/>
              <a:t>6</a:t>
            </a:fld>
            <a:endParaRPr lang="en-US"/>
          </a:p>
        </p:txBody>
      </p:sp>
      <p:sp>
        <p:nvSpPr>
          <p:cNvPr id="429060" name="Line 4"/>
          <p:cNvSpPr>
            <a:spLocks noChangeShapeType="1"/>
          </p:cNvSpPr>
          <p:nvPr/>
        </p:nvSpPr>
        <p:spPr bwMode="auto">
          <a:xfrm flipV="1">
            <a:off x="2438400" y="3352800"/>
            <a:ext cx="0" cy="2895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1" name="Line 5"/>
          <p:cNvSpPr>
            <a:spLocks noChangeShapeType="1"/>
          </p:cNvSpPr>
          <p:nvPr/>
        </p:nvSpPr>
        <p:spPr bwMode="auto">
          <a:xfrm>
            <a:off x="2438400" y="6248400"/>
            <a:ext cx="3505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2" name="Line 6"/>
          <p:cNvSpPr>
            <a:spLocks noChangeShapeType="1"/>
          </p:cNvSpPr>
          <p:nvPr/>
        </p:nvSpPr>
        <p:spPr bwMode="auto">
          <a:xfrm>
            <a:off x="2590800" y="4114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3" name="Line 7"/>
          <p:cNvSpPr>
            <a:spLocks noChangeShapeType="1"/>
          </p:cNvSpPr>
          <p:nvPr/>
        </p:nvSpPr>
        <p:spPr bwMode="auto">
          <a:xfrm>
            <a:off x="2743200" y="5257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4" name="Line 8"/>
          <p:cNvSpPr>
            <a:spLocks noChangeShapeType="1"/>
          </p:cNvSpPr>
          <p:nvPr/>
        </p:nvSpPr>
        <p:spPr bwMode="auto">
          <a:xfrm>
            <a:off x="3810000" y="5638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429065" name="Group 9"/>
          <p:cNvGrpSpPr>
            <a:grpSpLocks/>
          </p:cNvGrpSpPr>
          <p:nvPr/>
        </p:nvGrpSpPr>
        <p:grpSpPr bwMode="auto">
          <a:xfrm>
            <a:off x="3581400" y="3810000"/>
            <a:ext cx="152400" cy="152400"/>
            <a:chOff x="1392" y="2544"/>
            <a:chExt cx="96" cy="96"/>
          </a:xfrm>
        </p:grpSpPr>
        <p:sp>
          <p:nvSpPr>
            <p:cNvPr id="429066" name="Line 10"/>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7" name="Line 11"/>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29068" name="Group 12"/>
          <p:cNvGrpSpPr>
            <a:grpSpLocks/>
          </p:cNvGrpSpPr>
          <p:nvPr/>
        </p:nvGrpSpPr>
        <p:grpSpPr bwMode="auto">
          <a:xfrm>
            <a:off x="4876800" y="4724400"/>
            <a:ext cx="152400" cy="152400"/>
            <a:chOff x="1392" y="2544"/>
            <a:chExt cx="96" cy="96"/>
          </a:xfrm>
        </p:grpSpPr>
        <p:sp>
          <p:nvSpPr>
            <p:cNvPr id="429069" name="Line 13"/>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70" name="Line 14"/>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29071" name="Group 15"/>
          <p:cNvGrpSpPr>
            <a:grpSpLocks/>
          </p:cNvGrpSpPr>
          <p:nvPr/>
        </p:nvGrpSpPr>
        <p:grpSpPr bwMode="auto">
          <a:xfrm>
            <a:off x="5715000" y="4114800"/>
            <a:ext cx="152400" cy="152400"/>
            <a:chOff x="1392" y="2544"/>
            <a:chExt cx="96" cy="96"/>
          </a:xfrm>
        </p:grpSpPr>
        <p:sp>
          <p:nvSpPr>
            <p:cNvPr id="429072" name="Line 16"/>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73" name="Line 17"/>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429074" name="Line 18"/>
          <p:cNvSpPr>
            <a:spLocks noChangeShapeType="1"/>
          </p:cNvSpPr>
          <p:nvPr/>
        </p:nvSpPr>
        <p:spPr bwMode="auto">
          <a:xfrm>
            <a:off x="2514600" y="3200400"/>
            <a:ext cx="2590800" cy="3276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 name="TextBox 1"/>
          <p:cNvSpPr txBox="1"/>
          <p:nvPr/>
        </p:nvSpPr>
        <p:spPr>
          <a:xfrm>
            <a:off x="2667000" y="3048000"/>
            <a:ext cx="2362200" cy="369332"/>
          </a:xfrm>
          <a:prstGeom prst="rect">
            <a:avLst/>
          </a:prstGeom>
          <a:noFill/>
        </p:spPr>
        <p:txBody>
          <a:bodyPr wrap="square" rtlCol="0">
            <a:spAutoFit/>
          </a:bodyPr>
          <a:lstStyle/>
          <a:p>
            <a:r>
              <a:rPr lang="en-US" dirty="0" smtClean="0"/>
              <a:t>Separating plane</a:t>
            </a:r>
            <a:endParaRPr lang="en-US" dirty="0"/>
          </a:p>
        </p:txBody>
      </p:sp>
      <p:cxnSp>
        <p:nvCxnSpPr>
          <p:cNvPr id="4" name="Straight Arrow Connector 3"/>
          <p:cNvCxnSpPr/>
          <p:nvPr/>
        </p:nvCxnSpPr>
        <p:spPr>
          <a:xfrm flipV="1">
            <a:off x="3797121" y="4153437"/>
            <a:ext cx="8382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664298" y="3777734"/>
            <a:ext cx="851079" cy="369332"/>
          </a:xfrm>
          <a:prstGeom prst="rect">
            <a:avLst/>
          </a:prstGeom>
          <a:noFill/>
        </p:spPr>
        <p:txBody>
          <a:bodyPr wrap="square" rtlCol="0">
            <a:spAutoFit/>
          </a:bodyPr>
          <a:lstStyle/>
          <a:p>
            <a:r>
              <a:rPr lang="en-US" dirty="0" smtClean="0"/>
              <a:t>(</a:t>
            </a:r>
            <a:r>
              <a:rPr lang="el-GR" dirty="0" smtClean="0"/>
              <a:t>θ</a:t>
            </a:r>
            <a:r>
              <a:rPr lang="en-US" baseline="-25000" dirty="0" smtClean="0"/>
              <a:t>1</a:t>
            </a:r>
            <a:r>
              <a:rPr lang="en-US" dirty="0" smtClean="0"/>
              <a:t>,</a:t>
            </a:r>
            <a:r>
              <a:rPr lang="el-GR" dirty="0" smtClean="0"/>
              <a:t>θ</a:t>
            </a:r>
            <a:r>
              <a:rPr lang="en-US" baseline="-25000" dirty="0" smtClean="0"/>
              <a:t>2</a:t>
            </a:r>
            <a:r>
              <a:rPr lang="en-US" dirty="0"/>
              <a:t>)</a:t>
            </a:r>
            <a:endParaRPr lang="en-US" baseline="-25000" dirty="0"/>
          </a:p>
        </p:txBody>
      </p:sp>
      <p:cxnSp>
        <p:nvCxnSpPr>
          <p:cNvPr id="7" name="Straight Connector 6"/>
          <p:cNvCxnSpPr/>
          <p:nvPr/>
        </p:nvCxnSpPr>
        <p:spPr>
          <a:xfrm>
            <a:off x="3962400" y="4724400"/>
            <a:ext cx="120203" cy="156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911958" y="4881092"/>
            <a:ext cx="144887" cy="1234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6711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dirty="0" smtClean="0">
                <a:solidFill>
                  <a:srgbClr val="3366FF"/>
                </a:solidFill>
              </a:rPr>
              <a:t>Linear classifiers</a:t>
            </a:r>
            <a:endParaRPr lang="en-US" dirty="0">
              <a:solidFill>
                <a:srgbClr val="3366FF"/>
              </a:solidFill>
            </a:endParaRPr>
          </a:p>
        </p:txBody>
      </p:sp>
      <p:sp>
        <p:nvSpPr>
          <p:cNvPr id="429059" name="Rectangle 3"/>
          <p:cNvSpPr>
            <a:spLocks noGrp="1" noChangeArrowheads="1"/>
          </p:cNvSpPr>
          <p:nvPr>
            <p:ph sz="quarter" idx="1"/>
          </p:nvPr>
        </p:nvSpPr>
        <p:spPr/>
        <p:txBody>
          <a:bodyPr>
            <a:normAutofit/>
          </a:bodyPr>
          <a:lstStyle/>
          <a:p>
            <a:r>
              <a:rPr lang="en-US" sz="2000" dirty="0" smtClean="0"/>
              <a:t>Let </a:t>
            </a:r>
            <a:r>
              <a:rPr lang="en-US" sz="2000" b="1" dirty="0" smtClean="0"/>
              <a:t>w</a:t>
            </a:r>
            <a:r>
              <a:rPr lang="en-US" sz="2000" dirty="0" smtClean="0"/>
              <a:t> = (</a:t>
            </a:r>
            <a:r>
              <a:rPr lang="el-GR" sz="2000" dirty="0"/>
              <a:t>θ</a:t>
            </a:r>
            <a:r>
              <a:rPr lang="en-US" sz="2000" baseline="-25000" dirty="0"/>
              <a:t>1</a:t>
            </a:r>
            <a:r>
              <a:rPr lang="en-US" sz="2000" dirty="0"/>
              <a:t>,</a:t>
            </a:r>
            <a:r>
              <a:rPr lang="el-GR" sz="2000" dirty="0"/>
              <a:t>θ</a:t>
            </a:r>
            <a:r>
              <a:rPr lang="en-US" sz="2000" baseline="-25000" dirty="0"/>
              <a:t>2</a:t>
            </a:r>
            <a:r>
              <a:rPr lang="en-US" sz="2000" dirty="0"/>
              <a:t>,…,</a:t>
            </a:r>
            <a:r>
              <a:rPr lang="el-GR" sz="2000" dirty="0"/>
              <a:t>θ</a:t>
            </a:r>
            <a:r>
              <a:rPr lang="en-US" sz="2000" baseline="-25000" dirty="0"/>
              <a:t>n</a:t>
            </a:r>
            <a:r>
              <a:rPr lang="en-US" sz="2000" dirty="0" smtClean="0"/>
              <a:t>)     </a:t>
            </a:r>
            <a:r>
              <a:rPr lang="en-US" sz="2000" dirty="0" smtClean="0">
                <a:solidFill>
                  <a:schemeClr val="tx2"/>
                </a:solidFill>
              </a:rPr>
              <a:t>(vector notation)</a:t>
            </a:r>
          </a:p>
          <a:p>
            <a:r>
              <a:rPr lang="en-US" sz="2000" dirty="0" smtClean="0"/>
              <a:t>Special </a:t>
            </a:r>
            <a:r>
              <a:rPr lang="en-US" sz="2000" dirty="0"/>
              <a:t>case: </a:t>
            </a:r>
            <a:r>
              <a:rPr lang="en-US" sz="2000" dirty="0" smtClean="0"/>
              <a:t>||</a:t>
            </a:r>
            <a:r>
              <a:rPr lang="en-US" sz="2000" b="1" dirty="0"/>
              <a:t>w</a:t>
            </a:r>
            <a:r>
              <a:rPr lang="en-US" sz="2000" dirty="0" smtClean="0"/>
              <a:t>|| </a:t>
            </a:r>
            <a:r>
              <a:rPr lang="en-US" sz="2000" dirty="0"/>
              <a:t>= 1</a:t>
            </a:r>
          </a:p>
          <a:p>
            <a:r>
              <a:rPr lang="en-US" sz="2000" dirty="0"/>
              <a:t>b is the </a:t>
            </a:r>
            <a:r>
              <a:rPr lang="en-US" sz="2000" dirty="0" smtClean="0"/>
              <a:t>offset from the origin</a:t>
            </a:r>
          </a:p>
        </p:txBody>
      </p:sp>
      <p:sp>
        <p:nvSpPr>
          <p:cNvPr id="23" name="Slide Number Placeholder 5"/>
          <p:cNvSpPr>
            <a:spLocks noGrp="1"/>
          </p:cNvSpPr>
          <p:nvPr>
            <p:ph type="sldNum" sz="quarter" idx="4294967295"/>
          </p:nvPr>
        </p:nvSpPr>
        <p:spPr>
          <a:xfrm>
            <a:off x="8129016" y="5734050"/>
            <a:ext cx="609600" cy="521208"/>
          </a:xfrm>
          <a:prstGeom prst="rect">
            <a:avLst/>
          </a:prstGeom>
        </p:spPr>
        <p:txBody>
          <a:bodyPr/>
          <a:lstStyle/>
          <a:p>
            <a:fld id="{E2F40F60-D468-4676-B9FC-700B9290C481}" type="slidenum">
              <a:rPr lang="en-US"/>
              <a:pPr/>
              <a:t>7</a:t>
            </a:fld>
            <a:endParaRPr lang="en-US"/>
          </a:p>
        </p:txBody>
      </p:sp>
      <p:sp>
        <p:nvSpPr>
          <p:cNvPr id="429060" name="Line 4"/>
          <p:cNvSpPr>
            <a:spLocks noChangeShapeType="1"/>
          </p:cNvSpPr>
          <p:nvPr/>
        </p:nvSpPr>
        <p:spPr bwMode="auto">
          <a:xfrm flipV="1">
            <a:off x="2438400" y="3352800"/>
            <a:ext cx="0" cy="2895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1" name="Line 5"/>
          <p:cNvSpPr>
            <a:spLocks noChangeShapeType="1"/>
          </p:cNvSpPr>
          <p:nvPr/>
        </p:nvSpPr>
        <p:spPr bwMode="auto">
          <a:xfrm>
            <a:off x="2438400" y="6248400"/>
            <a:ext cx="3505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2" name="Line 6"/>
          <p:cNvSpPr>
            <a:spLocks noChangeShapeType="1"/>
          </p:cNvSpPr>
          <p:nvPr/>
        </p:nvSpPr>
        <p:spPr bwMode="auto">
          <a:xfrm>
            <a:off x="2590800" y="4114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3" name="Line 7"/>
          <p:cNvSpPr>
            <a:spLocks noChangeShapeType="1"/>
          </p:cNvSpPr>
          <p:nvPr/>
        </p:nvSpPr>
        <p:spPr bwMode="auto">
          <a:xfrm>
            <a:off x="2743200" y="5257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4" name="Line 8"/>
          <p:cNvSpPr>
            <a:spLocks noChangeShapeType="1"/>
          </p:cNvSpPr>
          <p:nvPr/>
        </p:nvSpPr>
        <p:spPr bwMode="auto">
          <a:xfrm>
            <a:off x="3810000" y="5638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429065" name="Group 9"/>
          <p:cNvGrpSpPr>
            <a:grpSpLocks/>
          </p:cNvGrpSpPr>
          <p:nvPr/>
        </p:nvGrpSpPr>
        <p:grpSpPr bwMode="auto">
          <a:xfrm>
            <a:off x="3581400" y="3810000"/>
            <a:ext cx="152400" cy="152400"/>
            <a:chOff x="1392" y="2544"/>
            <a:chExt cx="96" cy="96"/>
          </a:xfrm>
        </p:grpSpPr>
        <p:sp>
          <p:nvSpPr>
            <p:cNvPr id="429066" name="Line 10"/>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7" name="Line 11"/>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29068" name="Group 12"/>
          <p:cNvGrpSpPr>
            <a:grpSpLocks/>
          </p:cNvGrpSpPr>
          <p:nvPr/>
        </p:nvGrpSpPr>
        <p:grpSpPr bwMode="auto">
          <a:xfrm>
            <a:off x="4876800" y="4724400"/>
            <a:ext cx="152400" cy="152400"/>
            <a:chOff x="1392" y="2544"/>
            <a:chExt cx="96" cy="96"/>
          </a:xfrm>
        </p:grpSpPr>
        <p:sp>
          <p:nvSpPr>
            <p:cNvPr id="429069" name="Line 13"/>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70" name="Line 14"/>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29071" name="Group 15"/>
          <p:cNvGrpSpPr>
            <a:grpSpLocks/>
          </p:cNvGrpSpPr>
          <p:nvPr/>
        </p:nvGrpSpPr>
        <p:grpSpPr bwMode="auto">
          <a:xfrm>
            <a:off x="5715000" y="4114800"/>
            <a:ext cx="152400" cy="152400"/>
            <a:chOff x="1392" y="2544"/>
            <a:chExt cx="96" cy="96"/>
          </a:xfrm>
        </p:grpSpPr>
        <p:sp>
          <p:nvSpPr>
            <p:cNvPr id="429072" name="Line 16"/>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73" name="Line 17"/>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429074" name="Line 18"/>
          <p:cNvSpPr>
            <a:spLocks noChangeShapeType="1"/>
          </p:cNvSpPr>
          <p:nvPr/>
        </p:nvSpPr>
        <p:spPr bwMode="auto">
          <a:xfrm>
            <a:off x="2514600" y="3200400"/>
            <a:ext cx="2590800" cy="3276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 name="TextBox 1"/>
          <p:cNvSpPr txBox="1"/>
          <p:nvPr/>
        </p:nvSpPr>
        <p:spPr>
          <a:xfrm>
            <a:off x="2667000" y="3048000"/>
            <a:ext cx="2362200" cy="369332"/>
          </a:xfrm>
          <a:prstGeom prst="rect">
            <a:avLst/>
          </a:prstGeom>
          <a:noFill/>
        </p:spPr>
        <p:txBody>
          <a:bodyPr wrap="square" rtlCol="0">
            <a:spAutoFit/>
          </a:bodyPr>
          <a:lstStyle/>
          <a:p>
            <a:r>
              <a:rPr lang="en-US" dirty="0" smtClean="0"/>
              <a:t>Separating plane</a:t>
            </a:r>
            <a:endParaRPr lang="en-US" dirty="0"/>
          </a:p>
        </p:txBody>
      </p:sp>
      <p:cxnSp>
        <p:nvCxnSpPr>
          <p:cNvPr id="4" name="Straight Arrow Connector 3"/>
          <p:cNvCxnSpPr/>
          <p:nvPr/>
        </p:nvCxnSpPr>
        <p:spPr>
          <a:xfrm flipV="1">
            <a:off x="3797121" y="4153437"/>
            <a:ext cx="8382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679860" y="3886200"/>
            <a:ext cx="851079" cy="369332"/>
          </a:xfrm>
          <a:prstGeom prst="rect">
            <a:avLst/>
          </a:prstGeom>
          <a:noFill/>
        </p:spPr>
        <p:txBody>
          <a:bodyPr wrap="square" rtlCol="0">
            <a:spAutoFit/>
          </a:bodyPr>
          <a:lstStyle/>
          <a:p>
            <a:r>
              <a:rPr lang="en-US" b="1" dirty="0" smtClean="0"/>
              <a:t>w</a:t>
            </a:r>
            <a:endParaRPr lang="en-US" b="1" baseline="-25000" dirty="0"/>
          </a:p>
        </p:txBody>
      </p:sp>
      <p:cxnSp>
        <p:nvCxnSpPr>
          <p:cNvPr id="25" name="Straight Arrow Connector 24"/>
          <p:cNvCxnSpPr/>
          <p:nvPr/>
        </p:nvCxnSpPr>
        <p:spPr>
          <a:xfrm flipV="1">
            <a:off x="2438400" y="5022761"/>
            <a:ext cx="1502535" cy="122510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912495" y="4955945"/>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p:cNvSpPr/>
          <p:nvPr/>
        </p:nvSpPr>
        <p:spPr>
          <a:xfrm rot="3000000">
            <a:off x="3234658" y="4902952"/>
            <a:ext cx="152400" cy="17520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3429000" y="5867400"/>
            <a:ext cx="304800" cy="369332"/>
          </a:xfrm>
          <a:prstGeom prst="rect">
            <a:avLst/>
          </a:prstGeom>
          <a:noFill/>
        </p:spPr>
        <p:txBody>
          <a:bodyPr wrap="square" rtlCol="0">
            <a:spAutoFit/>
          </a:bodyPr>
          <a:lstStyle/>
          <a:p>
            <a:r>
              <a:rPr lang="en-US" dirty="0" smtClean="0"/>
              <a:t>b</a:t>
            </a:r>
            <a:endParaRPr lang="en-US" dirty="0"/>
          </a:p>
        </p:txBody>
      </p:sp>
      <p:sp>
        <p:nvSpPr>
          <p:cNvPr id="9" name="Rectangle 8"/>
          <p:cNvSpPr/>
          <p:nvPr/>
        </p:nvSpPr>
        <p:spPr>
          <a:xfrm>
            <a:off x="5257800" y="2552700"/>
            <a:ext cx="3276599" cy="990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t>The hypothesis space is the set of all (</a:t>
            </a:r>
            <a:r>
              <a:rPr lang="en-US" b="1" dirty="0" err="1"/>
              <a:t>w</a:t>
            </a:r>
            <a:r>
              <a:rPr lang="en-US" dirty="0" err="1"/>
              <a:t>,b</a:t>
            </a:r>
            <a:r>
              <a:rPr lang="en-US" dirty="0" smtClean="0"/>
              <a:t>), ||</a:t>
            </a:r>
            <a:r>
              <a:rPr lang="en-US" b="1" dirty="0" smtClean="0"/>
              <a:t>w</a:t>
            </a:r>
            <a:r>
              <a:rPr lang="en-US" dirty="0" smtClean="0"/>
              <a:t>||=1</a:t>
            </a:r>
            <a:endParaRPr lang="en-US" sz="1600" dirty="0"/>
          </a:p>
        </p:txBody>
      </p:sp>
    </p:spTree>
    <p:extLst>
      <p:ext uri="{BB962C8B-B14F-4D97-AF65-F5344CB8AC3E}">
        <p14:creationId xmlns:p14="http://schemas.microsoft.com/office/powerpoint/2010/main" val="32219884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19050"/>
            <a:ext cx="8229600" cy="1143000"/>
          </a:xfrm>
        </p:spPr>
        <p:txBody>
          <a:bodyPr/>
          <a:lstStyle/>
          <a:p>
            <a:r>
              <a:rPr lang="en-US"/>
              <a:t>Linear classifiers</a:t>
            </a:r>
          </a:p>
        </p:txBody>
      </p:sp>
      <p:sp>
        <p:nvSpPr>
          <p:cNvPr id="4100" name="Rectangle 3"/>
          <p:cNvSpPr>
            <a:spLocks noGrp="1" noChangeArrowheads="1"/>
          </p:cNvSpPr>
          <p:nvPr>
            <p:ph type="body" idx="1"/>
          </p:nvPr>
        </p:nvSpPr>
        <p:spPr>
          <a:xfrm>
            <a:off x="685800" y="914400"/>
            <a:ext cx="8229600" cy="5257800"/>
          </a:xfrm>
        </p:spPr>
        <p:txBody>
          <a:bodyPr/>
          <a:lstStyle/>
          <a:p>
            <a:pPr>
              <a:buFontTx/>
              <a:buChar char="•"/>
            </a:pPr>
            <a:r>
              <a:rPr lang="en-US"/>
              <a:t>Find linear function (</a:t>
            </a:r>
            <a:r>
              <a:rPr lang="en-US" i="1"/>
              <a:t>hyperplane</a:t>
            </a:r>
            <a:r>
              <a:rPr lang="en-US"/>
              <a:t>) to separate positive and negative examples</a:t>
            </a:r>
          </a:p>
        </p:txBody>
      </p:sp>
      <p:sp>
        <p:nvSpPr>
          <p:cNvPr id="4101" name="Oval 8"/>
          <p:cNvSpPr>
            <a:spLocks noChangeArrowheads="1"/>
          </p:cNvSpPr>
          <p:nvPr/>
        </p:nvSpPr>
        <p:spPr bwMode="auto">
          <a:xfrm>
            <a:off x="838200" y="3962400"/>
            <a:ext cx="152400" cy="152400"/>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02" name="Oval 9"/>
          <p:cNvSpPr>
            <a:spLocks noChangeArrowheads="1"/>
          </p:cNvSpPr>
          <p:nvPr/>
        </p:nvSpPr>
        <p:spPr bwMode="auto">
          <a:xfrm>
            <a:off x="1524000" y="4038600"/>
            <a:ext cx="152400" cy="152400"/>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03" name="Oval 10"/>
          <p:cNvSpPr>
            <a:spLocks noChangeArrowheads="1"/>
          </p:cNvSpPr>
          <p:nvPr/>
        </p:nvSpPr>
        <p:spPr bwMode="auto">
          <a:xfrm>
            <a:off x="1524000" y="4724400"/>
            <a:ext cx="152400" cy="152400"/>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04" name="Oval 11"/>
          <p:cNvSpPr>
            <a:spLocks noChangeArrowheads="1"/>
          </p:cNvSpPr>
          <p:nvPr/>
        </p:nvSpPr>
        <p:spPr bwMode="auto">
          <a:xfrm>
            <a:off x="762000" y="4267200"/>
            <a:ext cx="152400" cy="152400"/>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05" name="Oval 12"/>
          <p:cNvSpPr>
            <a:spLocks noChangeArrowheads="1"/>
          </p:cNvSpPr>
          <p:nvPr/>
        </p:nvSpPr>
        <p:spPr bwMode="auto">
          <a:xfrm>
            <a:off x="2286000" y="4114800"/>
            <a:ext cx="152400" cy="152400"/>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06" name="Oval 13"/>
          <p:cNvSpPr>
            <a:spLocks noChangeArrowheads="1"/>
          </p:cNvSpPr>
          <p:nvPr/>
        </p:nvSpPr>
        <p:spPr bwMode="auto">
          <a:xfrm>
            <a:off x="2895600" y="4953000"/>
            <a:ext cx="152400" cy="152400"/>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07" name="Oval 14"/>
          <p:cNvSpPr>
            <a:spLocks noChangeArrowheads="1"/>
          </p:cNvSpPr>
          <p:nvPr/>
        </p:nvSpPr>
        <p:spPr bwMode="auto">
          <a:xfrm>
            <a:off x="3124200" y="3048000"/>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08" name="Oval 15"/>
          <p:cNvSpPr>
            <a:spLocks noChangeArrowheads="1"/>
          </p:cNvSpPr>
          <p:nvPr/>
        </p:nvSpPr>
        <p:spPr bwMode="auto">
          <a:xfrm>
            <a:off x="3886200" y="3352800"/>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09" name="Oval 16"/>
          <p:cNvSpPr>
            <a:spLocks noChangeArrowheads="1"/>
          </p:cNvSpPr>
          <p:nvPr/>
        </p:nvSpPr>
        <p:spPr bwMode="auto">
          <a:xfrm>
            <a:off x="4114800" y="4038600"/>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10" name="Oval 17"/>
          <p:cNvSpPr>
            <a:spLocks noChangeArrowheads="1"/>
          </p:cNvSpPr>
          <p:nvPr/>
        </p:nvSpPr>
        <p:spPr bwMode="auto">
          <a:xfrm>
            <a:off x="3429000" y="4038600"/>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11" name="Oval 18"/>
          <p:cNvSpPr>
            <a:spLocks noChangeArrowheads="1"/>
          </p:cNvSpPr>
          <p:nvPr/>
        </p:nvSpPr>
        <p:spPr bwMode="auto">
          <a:xfrm>
            <a:off x="2667000" y="2743200"/>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12" name="Oval 19"/>
          <p:cNvSpPr>
            <a:spLocks noChangeArrowheads="1"/>
          </p:cNvSpPr>
          <p:nvPr/>
        </p:nvSpPr>
        <p:spPr bwMode="auto">
          <a:xfrm>
            <a:off x="4724400" y="4800600"/>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13" name="Oval 20"/>
          <p:cNvSpPr>
            <a:spLocks noChangeArrowheads="1"/>
          </p:cNvSpPr>
          <p:nvPr/>
        </p:nvSpPr>
        <p:spPr bwMode="auto">
          <a:xfrm>
            <a:off x="4953000" y="3657600"/>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14" name="Oval 21"/>
          <p:cNvSpPr>
            <a:spLocks noChangeArrowheads="1"/>
          </p:cNvSpPr>
          <p:nvPr/>
        </p:nvSpPr>
        <p:spPr bwMode="auto">
          <a:xfrm>
            <a:off x="2286000" y="5715000"/>
            <a:ext cx="152400" cy="152400"/>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15" name="Oval 22"/>
          <p:cNvSpPr>
            <a:spLocks noChangeArrowheads="1"/>
          </p:cNvSpPr>
          <p:nvPr/>
        </p:nvSpPr>
        <p:spPr bwMode="auto">
          <a:xfrm>
            <a:off x="4114800" y="2514600"/>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16" name="Oval 23"/>
          <p:cNvSpPr>
            <a:spLocks noChangeArrowheads="1"/>
          </p:cNvSpPr>
          <p:nvPr/>
        </p:nvSpPr>
        <p:spPr bwMode="auto">
          <a:xfrm>
            <a:off x="5410200" y="4572000"/>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966680" name="Line 24"/>
          <p:cNvSpPr>
            <a:spLocks noChangeShapeType="1"/>
          </p:cNvSpPr>
          <p:nvPr/>
        </p:nvSpPr>
        <p:spPr bwMode="auto">
          <a:xfrm>
            <a:off x="1371600" y="2743200"/>
            <a:ext cx="3581400" cy="3581400"/>
          </a:xfrm>
          <a:prstGeom prst="line">
            <a:avLst/>
          </a:prstGeom>
          <a:noFill/>
          <a:ln w="38100">
            <a:solidFill>
              <a:schemeClr val="tx1"/>
            </a:solidFill>
            <a:round/>
            <a:headEnd/>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4118" name="Oval 25"/>
          <p:cNvSpPr>
            <a:spLocks noChangeArrowheads="1"/>
          </p:cNvSpPr>
          <p:nvPr/>
        </p:nvSpPr>
        <p:spPr bwMode="auto">
          <a:xfrm>
            <a:off x="2971800" y="2133600"/>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4119" name="Oval 26"/>
          <p:cNvSpPr>
            <a:spLocks noChangeArrowheads="1"/>
          </p:cNvSpPr>
          <p:nvPr/>
        </p:nvSpPr>
        <p:spPr bwMode="auto">
          <a:xfrm>
            <a:off x="3124200" y="6172200"/>
            <a:ext cx="152400" cy="152400"/>
          </a:xfrm>
          <a:prstGeom prst="ellipse">
            <a:avLst/>
          </a:prstGeom>
          <a:solidFill>
            <a:srgbClr val="3333FF"/>
          </a:solidFill>
          <a:ln w="9525">
            <a:solidFill>
              <a:schemeClr val="tx1"/>
            </a:solidFill>
            <a:round/>
            <a:headEnd/>
            <a:tailEnd/>
          </a:ln>
        </p:spPr>
        <p:txBody>
          <a:bodyPr wrap="none" anchor="ctr">
            <a:prstTxWarp prst="textNoShape">
              <a:avLst/>
            </a:prstTxWarp>
          </a:bodyPr>
          <a:lstStyle/>
          <a:p>
            <a:pPr defTabSz="914400" fontAlgn="base">
              <a:spcBef>
                <a:spcPct val="0"/>
              </a:spcBef>
              <a:spcAft>
                <a:spcPct val="0"/>
              </a:spcAft>
            </a:pPr>
            <a:endParaRPr lang="en-US">
              <a:solidFill>
                <a:prstClr val="black"/>
              </a:solidFill>
              <a:latin typeface="Calibri" charset="0"/>
              <a:ea typeface="Arial" charset="0"/>
              <a:cs typeface="Arial" charset="0"/>
            </a:endParaRPr>
          </a:p>
        </p:txBody>
      </p:sp>
      <p:sp>
        <p:nvSpPr>
          <p:cNvPr id="966684" name="Line 28"/>
          <p:cNvSpPr>
            <a:spLocks noChangeShapeType="1"/>
          </p:cNvSpPr>
          <p:nvPr/>
        </p:nvSpPr>
        <p:spPr bwMode="auto">
          <a:xfrm>
            <a:off x="1752600" y="2362200"/>
            <a:ext cx="2438400" cy="4038600"/>
          </a:xfrm>
          <a:prstGeom prst="line">
            <a:avLst/>
          </a:prstGeom>
          <a:noFill/>
          <a:ln w="38100">
            <a:solidFill>
              <a:schemeClr val="tx1"/>
            </a:solidFill>
            <a:round/>
            <a:headEnd/>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966685" name="Line 29"/>
          <p:cNvSpPr>
            <a:spLocks noChangeShapeType="1"/>
          </p:cNvSpPr>
          <p:nvPr/>
        </p:nvSpPr>
        <p:spPr bwMode="auto">
          <a:xfrm>
            <a:off x="2286000" y="1981200"/>
            <a:ext cx="1447800" cy="4648200"/>
          </a:xfrm>
          <a:prstGeom prst="line">
            <a:avLst/>
          </a:prstGeom>
          <a:noFill/>
          <a:ln w="38100">
            <a:solidFill>
              <a:schemeClr val="tx1"/>
            </a:solidFill>
            <a:round/>
            <a:headEnd/>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966686" name="Line 30"/>
          <p:cNvSpPr>
            <a:spLocks noChangeShapeType="1"/>
          </p:cNvSpPr>
          <p:nvPr/>
        </p:nvSpPr>
        <p:spPr bwMode="auto">
          <a:xfrm>
            <a:off x="1066800" y="3276600"/>
            <a:ext cx="4495800" cy="2362200"/>
          </a:xfrm>
          <a:prstGeom prst="line">
            <a:avLst/>
          </a:prstGeom>
          <a:noFill/>
          <a:ln w="38100">
            <a:solidFill>
              <a:schemeClr val="tx1"/>
            </a:solidFill>
            <a:round/>
            <a:headEnd/>
            <a:tailEnd/>
          </a:ln>
        </p:spPr>
        <p:txBody>
          <a:bodyPr>
            <a:prstTxWarp prst="textNoShape">
              <a:avLst/>
            </a:prstTxWarp>
          </a:bodyPr>
          <a:lstStyle/>
          <a:p>
            <a:pPr defTabSz="914400" fontAlgn="base">
              <a:spcBef>
                <a:spcPct val="0"/>
              </a:spcBef>
              <a:spcAft>
                <a:spcPct val="0"/>
              </a:spcAft>
            </a:pPr>
            <a:endParaRPr lang="en-US">
              <a:solidFill>
                <a:prstClr val="black"/>
              </a:solidFill>
              <a:latin typeface="Arial" charset="0"/>
              <a:ea typeface="Arial" charset="0"/>
              <a:cs typeface="Arial" charset="0"/>
            </a:endParaRPr>
          </a:p>
        </p:txBody>
      </p:sp>
      <p:sp>
        <p:nvSpPr>
          <p:cNvPr id="27" name="Text Box 27"/>
          <p:cNvSpPr txBox="1">
            <a:spLocks noChangeArrowheads="1"/>
          </p:cNvSpPr>
          <p:nvPr/>
        </p:nvSpPr>
        <p:spPr bwMode="auto">
          <a:xfrm>
            <a:off x="5744019" y="1750873"/>
            <a:ext cx="3171381" cy="1754327"/>
          </a:xfrm>
          <a:prstGeom prst="rect">
            <a:avLst/>
          </a:prstGeom>
          <a:noFill/>
          <a:ln w="9525">
            <a:noFill/>
            <a:miter lim="800000"/>
            <a:headEnd/>
            <a:tailEnd/>
          </a:ln>
        </p:spPr>
        <p:txBody>
          <a:bodyPr wrap="square">
            <a:prstTxWarp prst="textNoShape">
              <a:avLst/>
            </a:prstTxWarp>
            <a:spAutoFit/>
          </a:bodyPr>
          <a:lstStyle/>
          <a:p>
            <a:pPr defTabSz="914400" fontAlgn="base">
              <a:spcBef>
                <a:spcPct val="0"/>
              </a:spcBef>
              <a:spcAft>
                <a:spcPct val="0"/>
              </a:spcAft>
            </a:pPr>
            <a:r>
              <a:rPr lang="en-US" dirty="0" smtClean="0">
                <a:solidFill>
                  <a:prstClr val="black"/>
                </a:solidFill>
                <a:latin typeface="Calibri" charset="0"/>
                <a:ea typeface="Arial" charset="0"/>
                <a:cs typeface="Arial" charset="0"/>
              </a:rPr>
              <a:t>For linearly separable problems, </a:t>
            </a:r>
            <a:r>
              <a:rPr lang="en-US" dirty="0" err="1" smtClean="0">
                <a:solidFill>
                  <a:prstClr val="black"/>
                </a:solidFill>
                <a:latin typeface="Calibri" charset="0"/>
                <a:ea typeface="Arial" charset="0"/>
                <a:cs typeface="Arial" charset="0"/>
              </a:rPr>
              <a:t>perceptrons</a:t>
            </a:r>
            <a:r>
              <a:rPr lang="en-US" dirty="0" smtClean="0">
                <a:solidFill>
                  <a:prstClr val="black"/>
                </a:solidFill>
                <a:latin typeface="Calibri" charset="0"/>
                <a:ea typeface="Arial" charset="0"/>
                <a:cs typeface="Arial" charset="0"/>
              </a:rPr>
              <a:t> give a </a:t>
            </a:r>
            <a:r>
              <a:rPr lang="en-US" dirty="0" err="1" smtClean="0">
                <a:solidFill>
                  <a:prstClr val="black"/>
                </a:solidFill>
                <a:latin typeface="Calibri" charset="0"/>
                <a:ea typeface="Arial" charset="0"/>
                <a:cs typeface="Arial" charset="0"/>
              </a:rPr>
              <a:t>hyperplane</a:t>
            </a:r>
            <a:r>
              <a:rPr lang="en-US" dirty="0" smtClean="0">
                <a:solidFill>
                  <a:prstClr val="black"/>
                </a:solidFill>
                <a:latin typeface="Calibri" charset="0"/>
                <a:ea typeface="Arial" charset="0"/>
                <a:cs typeface="Arial" charset="0"/>
              </a:rPr>
              <a:t> separating the classes. But: </a:t>
            </a:r>
          </a:p>
          <a:p>
            <a:pPr marL="285750" indent="-285750" defTabSz="914400" fontAlgn="base">
              <a:spcBef>
                <a:spcPct val="0"/>
              </a:spcBef>
              <a:spcAft>
                <a:spcPct val="0"/>
              </a:spcAft>
              <a:buFont typeface="Arial"/>
              <a:buChar char="•"/>
            </a:pPr>
            <a:r>
              <a:rPr lang="en-US" dirty="0" smtClean="0">
                <a:solidFill>
                  <a:prstClr val="black"/>
                </a:solidFill>
                <a:latin typeface="Calibri" charset="0"/>
                <a:ea typeface="Arial" charset="0"/>
                <a:cs typeface="Arial" charset="0"/>
              </a:rPr>
              <a:t>which </a:t>
            </a:r>
            <a:r>
              <a:rPr lang="en-US" dirty="0" err="1" smtClean="0">
                <a:solidFill>
                  <a:prstClr val="black"/>
                </a:solidFill>
                <a:latin typeface="Calibri" charset="0"/>
                <a:ea typeface="Arial" charset="0"/>
                <a:cs typeface="Arial" charset="0"/>
              </a:rPr>
              <a:t>hyperplane</a:t>
            </a:r>
            <a:r>
              <a:rPr lang="en-US" dirty="0" smtClean="0">
                <a:solidFill>
                  <a:prstClr val="black"/>
                </a:solidFill>
                <a:latin typeface="Calibri" charset="0"/>
                <a:ea typeface="Arial" charset="0"/>
                <a:cs typeface="Arial" charset="0"/>
              </a:rPr>
              <a:t> is best? </a:t>
            </a:r>
          </a:p>
          <a:p>
            <a:pPr marL="285750" indent="-285750" defTabSz="914400" fontAlgn="base">
              <a:spcBef>
                <a:spcPct val="0"/>
              </a:spcBef>
              <a:spcAft>
                <a:spcPct val="0"/>
              </a:spcAft>
              <a:buFont typeface="Arial"/>
              <a:buChar char="•"/>
            </a:pPr>
            <a:r>
              <a:rPr lang="en-US" dirty="0" smtClean="0">
                <a:solidFill>
                  <a:prstClr val="black"/>
                </a:solidFill>
                <a:latin typeface="Calibri" charset="0"/>
                <a:ea typeface="Arial" charset="0"/>
                <a:cs typeface="Arial" charset="0"/>
              </a:rPr>
              <a:t>what about non-separable problems?</a:t>
            </a:r>
          </a:p>
        </p:txBody>
      </p:sp>
    </p:spTree>
    <p:extLst>
      <p:ext uri="{BB962C8B-B14F-4D97-AF65-F5344CB8AC3E}">
        <p14:creationId xmlns:p14="http://schemas.microsoft.com/office/powerpoint/2010/main" val="27982499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0"/>
                                        </p:tgtEl>
                                        <p:attrNameLst>
                                          <p:attrName>style.visibility</p:attrName>
                                        </p:attrNameLst>
                                      </p:cBhvr>
                                      <p:to>
                                        <p:strVal val="visible"/>
                                      </p:to>
                                    </p:set>
                                  </p:childTnLst>
                                  <p:subTnLst>
                                    <p:set>
                                      <p:cBhvr override="childStyle">
                                        <p:cTn dur="1" fill="hold" display="0" masterRel="nextClick" afterEffect="1"/>
                                        <p:tgtEl>
                                          <p:spTgt spid="96668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6684"/>
                                        </p:tgtEl>
                                        <p:attrNameLst>
                                          <p:attrName>style.visibility</p:attrName>
                                        </p:attrNameLst>
                                      </p:cBhvr>
                                      <p:to>
                                        <p:strVal val="visible"/>
                                      </p:to>
                                    </p:set>
                                  </p:childTnLst>
                                  <p:subTnLst>
                                    <p:set>
                                      <p:cBhvr override="childStyle">
                                        <p:cTn dur="1" fill="hold" display="0" masterRel="nextClick" afterEffect="1"/>
                                        <p:tgtEl>
                                          <p:spTgt spid="96668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6685"/>
                                        </p:tgtEl>
                                        <p:attrNameLst>
                                          <p:attrName>style.visibility</p:attrName>
                                        </p:attrNameLst>
                                      </p:cBhvr>
                                      <p:to>
                                        <p:strVal val="visible"/>
                                      </p:to>
                                    </p:set>
                                  </p:childTnLst>
                                  <p:subTnLst>
                                    <p:set>
                                      <p:cBhvr override="childStyle">
                                        <p:cTn dur="1" fill="hold" display="0" masterRel="nextClick" afterEffect="1"/>
                                        <p:tgtEl>
                                          <p:spTgt spid="96668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66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0" grpId="0" animBg="1"/>
      <p:bldP spid="966684" grpId="0" animBg="1"/>
      <p:bldP spid="966685" grpId="0" animBg="1"/>
      <p:bldP spid="966686"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dirty="0" smtClean="0">
                <a:solidFill>
                  <a:srgbClr val="3366FF"/>
                </a:solidFill>
              </a:rPr>
              <a:t>Linear classifiers</a:t>
            </a:r>
            <a:endParaRPr lang="en-US" dirty="0">
              <a:solidFill>
                <a:srgbClr val="3366FF"/>
              </a:solidFill>
            </a:endParaRPr>
          </a:p>
        </p:txBody>
      </p:sp>
      <p:sp>
        <p:nvSpPr>
          <p:cNvPr id="429059" name="Rectangle 3"/>
          <p:cNvSpPr>
            <a:spLocks noGrp="1" noChangeArrowheads="1"/>
          </p:cNvSpPr>
          <p:nvPr>
            <p:ph sz="quarter" idx="1"/>
          </p:nvPr>
        </p:nvSpPr>
        <p:spPr/>
        <p:txBody>
          <a:bodyPr>
            <a:normAutofit/>
          </a:bodyPr>
          <a:lstStyle/>
          <a:p>
            <a:r>
              <a:rPr lang="en-US" sz="2000" dirty="0" smtClean="0"/>
              <a:t>Plane equation: 0 = </a:t>
            </a:r>
            <a:r>
              <a:rPr lang="en-US" sz="2000" b="1" dirty="0" err="1" smtClean="0"/>
              <a:t>w</a:t>
            </a:r>
            <a:r>
              <a:rPr lang="en-US" sz="2000" b="1" dirty="0" err="1" smtClean="0">
                <a:latin typeface="Wingdings"/>
                <a:ea typeface="Wingdings"/>
                <a:cs typeface="Wingdings"/>
                <a:sym typeface="Wingdings"/>
              </a:rPr>
              <a:t></a:t>
            </a:r>
            <a:r>
              <a:rPr lang="en-US" sz="2000" b="1" dirty="0" err="1" smtClean="0"/>
              <a:t>x</a:t>
            </a:r>
            <a:r>
              <a:rPr lang="en-US" sz="2000" dirty="0" smtClean="0"/>
              <a:t> + b</a:t>
            </a:r>
            <a:endParaRPr lang="en-US" sz="2000" baseline="-25000" dirty="0"/>
          </a:p>
          <a:p>
            <a:pPr lvl="1"/>
            <a:r>
              <a:rPr lang="en-US" sz="1600" dirty="0" smtClean="0"/>
              <a:t>If </a:t>
            </a:r>
            <a:r>
              <a:rPr lang="en-US" sz="1600" b="1" dirty="0" err="1" smtClean="0"/>
              <a:t>w</a:t>
            </a:r>
            <a:r>
              <a:rPr lang="en-US" sz="1600" b="1" dirty="0" err="1">
                <a:latin typeface="Wingdings"/>
                <a:ea typeface="Wingdings"/>
                <a:cs typeface="Wingdings"/>
                <a:sym typeface="Wingdings"/>
              </a:rPr>
              <a:t></a:t>
            </a:r>
            <a:r>
              <a:rPr lang="en-US" sz="1600" b="1" dirty="0" err="1" smtClean="0"/>
              <a:t>x</a:t>
            </a:r>
            <a:r>
              <a:rPr lang="en-US" sz="1600" dirty="0" smtClean="0"/>
              <a:t> </a:t>
            </a:r>
            <a:r>
              <a:rPr lang="en-US" sz="1600" dirty="0"/>
              <a:t>+ </a:t>
            </a:r>
            <a:r>
              <a:rPr lang="en-US" sz="1600" dirty="0" smtClean="0"/>
              <a:t>b &gt; 0, positive </a:t>
            </a:r>
          </a:p>
          <a:p>
            <a:pPr lvl="1"/>
            <a:r>
              <a:rPr lang="en-US" sz="1600" dirty="0" smtClean="0"/>
              <a:t>If </a:t>
            </a:r>
            <a:r>
              <a:rPr lang="en-US" sz="1600" b="1" dirty="0" err="1" smtClean="0"/>
              <a:t>w</a:t>
            </a:r>
            <a:r>
              <a:rPr lang="en-US" sz="1600" b="1" dirty="0" err="1">
                <a:latin typeface="Wingdings"/>
                <a:ea typeface="Wingdings"/>
                <a:cs typeface="Wingdings"/>
                <a:sym typeface="Wingdings"/>
              </a:rPr>
              <a:t></a:t>
            </a:r>
            <a:r>
              <a:rPr lang="en-US" sz="1600" b="1" dirty="0" err="1" smtClean="0"/>
              <a:t>x</a:t>
            </a:r>
            <a:r>
              <a:rPr lang="en-US" sz="1600" dirty="0" smtClean="0"/>
              <a:t> </a:t>
            </a:r>
            <a:r>
              <a:rPr lang="en-US" sz="1600" dirty="0"/>
              <a:t>+ b </a:t>
            </a:r>
            <a:r>
              <a:rPr lang="en-US" sz="1600" dirty="0" smtClean="0"/>
              <a:t>&lt; </a:t>
            </a:r>
            <a:r>
              <a:rPr lang="en-US" sz="1600" dirty="0"/>
              <a:t>0, </a:t>
            </a:r>
            <a:r>
              <a:rPr lang="en-US" sz="1600" dirty="0" smtClean="0"/>
              <a:t>negative</a:t>
            </a:r>
            <a:endParaRPr lang="en-US" sz="1600" dirty="0"/>
          </a:p>
        </p:txBody>
      </p:sp>
      <p:sp>
        <p:nvSpPr>
          <p:cNvPr id="23" name="Slide Number Placeholder 5"/>
          <p:cNvSpPr>
            <a:spLocks noGrp="1"/>
          </p:cNvSpPr>
          <p:nvPr>
            <p:ph type="sldNum" sz="quarter" idx="4294967295"/>
          </p:nvPr>
        </p:nvSpPr>
        <p:spPr>
          <a:xfrm>
            <a:off x="8129016" y="5734050"/>
            <a:ext cx="609600" cy="521208"/>
          </a:xfrm>
          <a:prstGeom prst="rect">
            <a:avLst/>
          </a:prstGeom>
        </p:spPr>
        <p:txBody>
          <a:bodyPr/>
          <a:lstStyle/>
          <a:p>
            <a:fld id="{E2F40F60-D468-4676-B9FC-700B9290C481}" type="slidenum">
              <a:rPr lang="en-US"/>
              <a:pPr/>
              <a:t>9</a:t>
            </a:fld>
            <a:endParaRPr lang="en-US"/>
          </a:p>
        </p:txBody>
      </p:sp>
      <p:sp>
        <p:nvSpPr>
          <p:cNvPr id="429060" name="Line 4"/>
          <p:cNvSpPr>
            <a:spLocks noChangeShapeType="1"/>
          </p:cNvSpPr>
          <p:nvPr/>
        </p:nvSpPr>
        <p:spPr bwMode="auto">
          <a:xfrm flipV="1">
            <a:off x="2438400" y="3352800"/>
            <a:ext cx="0" cy="2895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1" name="Line 5"/>
          <p:cNvSpPr>
            <a:spLocks noChangeShapeType="1"/>
          </p:cNvSpPr>
          <p:nvPr/>
        </p:nvSpPr>
        <p:spPr bwMode="auto">
          <a:xfrm>
            <a:off x="2438400" y="6248400"/>
            <a:ext cx="3505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2" name="Line 6"/>
          <p:cNvSpPr>
            <a:spLocks noChangeShapeType="1"/>
          </p:cNvSpPr>
          <p:nvPr/>
        </p:nvSpPr>
        <p:spPr bwMode="auto">
          <a:xfrm>
            <a:off x="2590800" y="4114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3" name="Line 7"/>
          <p:cNvSpPr>
            <a:spLocks noChangeShapeType="1"/>
          </p:cNvSpPr>
          <p:nvPr/>
        </p:nvSpPr>
        <p:spPr bwMode="auto">
          <a:xfrm>
            <a:off x="2743200" y="5257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4" name="Line 8"/>
          <p:cNvSpPr>
            <a:spLocks noChangeShapeType="1"/>
          </p:cNvSpPr>
          <p:nvPr/>
        </p:nvSpPr>
        <p:spPr bwMode="auto">
          <a:xfrm>
            <a:off x="3810000" y="5638800"/>
            <a:ext cx="1524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429065" name="Group 9"/>
          <p:cNvGrpSpPr>
            <a:grpSpLocks/>
          </p:cNvGrpSpPr>
          <p:nvPr/>
        </p:nvGrpSpPr>
        <p:grpSpPr bwMode="auto">
          <a:xfrm>
            <a:off x="3581400" y="3810000"/>
            <a:ext cx="152400" cy="152400"/>
            <a:chOff x="1392" y="2544"/>
            <a:chExt cx="96" cy="96"/>
          </a:xfrm>
        </p:grpSpPr>
        <p:sp>
          <p:nvSpPr>
            <p:cNvPr id="429066" name="Line 10"/>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67" name="Line 11"/>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29068" name="Group 12"/>
          <p:cNvGrpSpPr>
            <a:grpSpLocks/>
          </p:cNvGrpSpPr>
          <p:nvPr/>
        </p:nvGrpSpPr>
        <p:grpSpPr bwMode="auto">
          <a:xfrm>
            <a:off x="4876800" y="4724400"/>
            <a:ext cx="152400" cy="152400"/>
            <a:chOff x="1392" y="2544"/>
            <a:chExt cx="96" cy="96"/>
          </a:xfrm>
        </p:grpSpPr>
        <p:sp>
          <p:nvSpPr>
            <p:cNvPr id="429069" name="Line 13"/>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70" name="Line 14"/>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429071" name="Group 15"/>
          <p:cNvGrpSpPr>
            <a:grpSpLocks/>
          </p:cNvGrpSpPr>
          <p:nvPr/>
        </p:nvGrpSpPr>
        <p:grpSpPr bwMode="auto">
          <a:xfrm>
            <a:off x="5715000" y="4114800"/>
            <a:ext cx="152400" cy="152400"/>
            <a:chOff x="1392" y="2544"/>
            <a:chExt cx="96" cy="96"/>
          </a:xfrm>
        </p:grpSpPr>
        <p:sp>
          <p:nvSpPr>
            <p:cNvPr id="429072" name="Line 16"/>
            <p:cNvSpPr>
              <a:spLocks noChangeShapeType="1"/>
            </p:cNvSpPr>
            <p:nvPr/>
          </p:nvSpPr>
          <p:spPr bwMode="auto">
            <a:xfrm>
              <a:off x="1392" y="2592"/>
              <a:ext cx="96"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29073" name="Line 17"/>
            <p:cNvSpPr>
              <a:spLocks noChangeShapeType="1"/>
            </p:cNvSpPr>
            <p:nvPr/>
          </p:nvSpPr>
          <p:spPr bwMode="auto">
            <a:xfrm flipV="1">
              <a:off x="1440" y="2544"/>
              <a:ext cx="0" cy="96"/>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429074" name="Line 18"/>
          <p:cNvSpPr>
            <a:spLocks noChangeShapeType="1"/>
          </p:cNvSpPr>
          <p:nvPr/>
        </p:nvSpPr>
        <p:spPr bwMode="auto">
          <a:xfrm>
            <a:off x="2514600" y="3200400"/>
            <a:ext cx="2590800" cy="3276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33768267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122444</TotalTime>
  <Words>1649</Words>
  <Application>Microsoft Macintosh PowerPoint</Application>
  <PresentationFormat>On-screen Show (4:3)</PresentationFormat>
  <Paragraphs>297</Paragraphs>
  <Slides>45</Slides>
  <Notes>11</Notes>
  <HiddenSlides>5</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Office Theme</vt:lpstr>
      <vt:lpstr>Equation</vt:lpstr>
      <vt:lpstr>PowerPoint Presentation</vt:lpstr>
      <vt:lpstr>Announcements</vt:lpstr>
      <vt:lpstr>2000’s: Return to the simple</vt:lpstr>
      <vt:lpstr>Linear classifiers</vt:lpstr>
      <vt:lpstr>Linear classifiers</vt:lpstr>
      <vt:lpstr>Linear classifiers</vt:lpstr>
      <vt:lpstr>Linear classifiers</vt:lpstr>
      <vt:lpstr>Linear classifiers</vt:lpstr>
      <vt:lpstr>Linear classifiers</vt:lpstr>
      <vt:lpstr>Support vector machines</vt:lpstr>
      <vt:lpstr>Learning an SVM</vt:lpstr>
      <vt:lpstr>Key Insights</vt:lpstr>
      <vt:lpstr>Lagrange…</vt:lpstr>
      <vt:lpstr>Lagrange…</vt:lpstr>
      <vt:lpstr>Lagrange…</vt:lpstr>
      <vt:lpstr>Lagrange…</vt:lpstr>
      <vt:lpstr>So…</vt:lpstr>
      <vt:lpstr>Using math...</vt:lpstr>
      <vt:lpstr>What if space is almost linearly separable? </vt:lpstr>
      <vt:lpstr>What if space is not linearly separable? </vt:lpstr>
      <vt:lpstr>What if space is not linearly separable? </vt:lpstr>
      <vt:lpstr>The kernel trick</vt:lpstr>
      <vt:lpstr>Kernel Functions</vt:lpstr>
      <vt:lpstr>Types of Kernel</vt:lpstr>
      <vt:lpstr>Overfitting / underfitting</vt:lpstr>
      <vt:lpstr>Which is the best kernel?</vt:lpstr>
      <vt:lpstr>Decision rule</vt:lpstr>
      <vt:lpstr>Comments</vt:lpstr>
      <vt:lpstr>PowerPoint Presentation</vt:lpstr>
      <vt:lpstr>PowerPoint Presentation</vt:lpstr>
      <vt:lpstr>4. Learning a classifier</vt:lpstr>
      <vt:lpstr>Secret of SVM popularity</vt:lpstr>
      <vt:lpstr>Multiclass SVM</vt:lpstr>
      <vt:lpstr>Multiclass SVM</vt:lpstr>
      <vt:lpstr>Structured SVMs</vt:lpstr>
      <vt:lpstr>Visual geolocation: where was the photo taken? </vt:lpstr>
      <vt:lpstr>PowerPoint Presentation</vt:lpstr>
      <vt:lpstr>Landmark classification</vt:lpstr>
      <vt:lpstr>Vector space model</vt:lpstr>
      <vt:lpstr>Find “interest points”</vt:lpstr>
      <vt:lpstr>PowerPoint Presentation</vt:lpstr>
      <vt:lpstr>Map features to words</vt:lpstr>
      <vt:lpstr>PowerPoint Presentation</vt:lpstr>
      <vt:lpstr>Apply “shallow” machine learning</vt:lpstr>
      <vt:lpstr>Landmark classification 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Images and image filtering</dc:title>
  <dc:creator>Noah Snavely</dc:creator>
  <cp:lastModifiedBy>David Crandall</cp:lastModifiedBy>
  <cp:revision>713</cp:revision>
  <cp:lastPrinted>2013-02-23T20:28:37Z</cp:lastPrinted>
  <dcterms:created xsi:type="dcterms:W3CDTF">2012-02-19T21:48:47Z</dcterms:created>
  <dcterms:modified xsi:type="dcterms:W3CDTF">2016-12-07T09:35:38Z</dcterms:modified>
</cp:coreProperties>
</file>